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5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58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64569-538D-46F4-9FA9-83B2D51F8069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0B97E-697D-480F-AA78-0BD2A808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993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E17EB-1310-4E03-8704-F31148F7B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E6034C-9427-4920-A53F-3B972E245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094A28-37EC-4840-AC71-B333450F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816C86-B36A-46D8-821C-3F4DAC7D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7D59F7-38D9-44B9-9E4C-30F04C5A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44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AB1F2-AD26-47D8-82DF-738E6399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8357E1-2D6F-4382-8760-F31B4FDB4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06B4A7-BA61-4BE3-A9EF-1BAE1D2B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281A56-1E21-43C1-86E5-6ACBC1C3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79ABDF-C43B-43E8-83CA-E3727AAD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11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73D6A5-5B1D-4DD0-A763-6FB10A627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FFA59B-D6B0-4474-AEC9-8C47A474D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7595DB-4C0C-490A-9CA8-00F8B4B6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12A29-9B61-4718-996F-4EA6296C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BC58AC-7913-437E-9963-C3F7BF2F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763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358D-20B4-4286-A62A-75678617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6AAD03-C3B8-4324-9DD8-E0B8F428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578EBD-2128-4229-BC2D-66626254C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454EDF-D35E-473A-9B33-40DA999F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E1E9A6-1147-4E69-B951-B188898C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23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7D717-6EA8-43C0-B8D5-7122BD3A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A95E50-B0DC-4E67-9E3C-A399523CD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BD78D2-FFCA-486A-9771-EA54A906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C9B1E8-7C35-45E1-B1E3-A3931B018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2B219B-9BC4-4DDF-9B5D-F2D68DD1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28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B6F4F-58EC-4067-AAE8-4684380C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E70A65-A696-4D7E-9DAB-D5E7F5312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D18956-8852-481D-B5DD-0300EB85F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D117FB-255D-435E-9863-71BEA03A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E27B76-72E4-4399-9AE4-2E6083AB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ABBC3A-CC62-4856-B6D5-79A4355F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6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AED82-F06D-4808-BFC7-A508A85A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B1FBAE-6D71-4002-992B-58F881281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01E511-98AB-4208-BA42-94BB6B65C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F74BF70-1E4A-4B98-AFA0-08E62F843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0CC72F-80B4-4F64-B6A2-4B9B6B2BA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A833C9-1646-468A-A813-C152C8EB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BF0B6A9-EC2A-4EF5-BDD4-F33CBD20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9EA8E6-3A88-4518-AA8B-2C1AA7CA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87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6CF7-F9A3-4C0F-8FC4-E9D61225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88EAD24-A24A-4CB0-B259-B09C9229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180BB6D-9E6A-4F7E-92D1-967BFD0E2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6E9A32-5C4D-44BB-938D-F3F9A1A9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12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52BFD15-7800-42C0-9992-D1CD0C80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3C2B2B-9DA8-4833-94BE-9CDEED4D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F3738E-B38C-4E52-8536-3E0AB8C7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09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5977C-2C6D-4491-AC88-0C53A9DA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9C2A8B-69F0-4D9F-A8FF-9C9E309F9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80EB76-52D1-454F-8BC0-C185EB435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F142E2-C1A5-4ADB-A7A6-F145EE2C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F3F221-2D77-481E-BC0B-39D3FC00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5910D8-AECF-457C-8D67-22AF9D93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15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18402-6AB3-4E09-AD92-8F354130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FE557B4-96EE-445D-9285-20EF84594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E22652-5A7C-425A-A2D2-B6DC27358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9DC76D-1B79-4F4A-914A-FEA43704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DB7C42-EC26-4D96-B50A-3633ADBE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89BD8F-FB0E-4B0B-85DB-E650A726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9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6A47A77-63A0-4025-A0C0-395C5110A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A175F8-4BC7-4AAB-B252-4E4A0D95E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4AFFD6-81D3-47E6-B63A-EC6FC6567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DF6E5-C4A6-4DA9-8134-E0299D489A1C}" type="datetimeFigureOut">
              <a:rPr lang="pt-BR" smtClean="0"/>
              <a:t>02/02/2023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E33194-E002-425C-B9F6-56F26BDB1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2A8950-EEDF-4F6C-A670-9C2D2041C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svg"/><Relationship Id="rId21" Type="http://schemas.openxmlformats.org/officeDocument/2006/relationships/image" Target="../media/image20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jpg"/><Relationship Id="rId27" Type="http://schemas.openxmlformats.org/officeDocument/2006/relationships/image" Target="../media/image2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30.png"/><Relationship Id="rId26" Type="http://schemas.openxmlformats.org/officeDocument/2006/relationships/image" Target="../media/image23.png"/><Relationship Id="rId3" Type="http://schemas.openxmlformats.org/officeDocument/2006/relationships/image" Target="../media/image2.svg"/><Relationship Id="rId21" Type="http://schemas.openxmlformats.org/officeDocument/2006/relationships/image" Target="../media/image33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29.png"/><Relationship Id="rId25" Type="http://schemas.openxmlformats.org/officeDocument/2006/relationships/image" Target="../media/image22.png"/><Relationship Id="rId33" Type="http://schemas.openxmlformats.org/officeDocument/2006/relationships/image" Target="../media/image26.jpe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32.png"/><Relationship Id="rId29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jpg"/><Relationship Id="rId32" Type="http://schemas.openxmlformats.org/officeDocument/2006/relationships/image" Target="../media/image25.jpe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0.jpg"/><Relationship Id="rId28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31" Type="http://schemas.openxmlformats.org/officeDocument/2006/relationships/image" Target="../media/image24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openxmlformats.org/officeDocument/2006/relationships/image" Target="../media/image34.png"/><Relationship Id="rId30" Type="http://schemas.openxmlformats.org/officeDocument/2006/relationships/image" Target="../media/image37.jpg"/><Relationship Id="rId8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hyperlink" Target="mailto:cassiano_engenharia@yahoo.com.br" TargetMode="External"/><Relationship Id="rId7" Type="http://schemas.openxmlformats.org/officeDocument/2006/relationships/image" Target="../media/image62.jp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hyperlink" Target="http://lattes.cnpq.br/0316636213886070" TargetMode="External"/><Relationship Id="rId4" Type="http://schemas.openxmlformats.org/officeDocument/2006/relationships/hyperlink" Target="https://www.linkedin.com/in/cassiano-tavares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0.jpg"/><Relationship Id="rId3" Type="http://schemas.openxmlformats.org/officeDocument/2006/relationships/image" Target="../media/image2.svg"/><Relationship Id="rId21" Type="http://schemas.openxmlformats.org/officeDocument/2006/relationships/image" Target="../media/image23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jpe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5.jpeg"/><Relationship Id="rId10" Type="http://schemas.openxmlformats.org/officeDocument/2006/relationships/image" Target="../media/image9.png"/><Relationship Id="rId19" Type="http://schemas.openxmlformats.org/officeDocument/2006/relationships/image" Target="../media/image21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8.png"/><Relationship Id="rId22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1116B10-8216-48B1-90F8-CDD417B8F023}"/>
              </a:ext>
            </a:extLst>
          </p:cNvPr>
          <p:cNvSpPr/>
          <p:nvPr/>
        </p:nvSpPr>
        <p:spPr>
          <a:xfrm>
            <a:off x="713874" y="92242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446C865D-CE91-466E-B3DC-4D6167015F1F}"/>
              </a:ext>
            </a:extLst>
          </p:cNvPr>
          <p:cNvSpPr/>
          <p:nvPr/>
        </p:nvSpPr>
        <p:spPr>
          <a:xfrm>
            <a:off x="1050758" y="922421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15700C2-FFED-4D22-98BC-A27EC4E92BCA}"/>
              </a:ext>
            </a:extLst>
          </p:cNvPr>
          <p:cNvSpPr/>
          <p:nvPr/>
        </p:nvSpPr>
        <p:spPr>
          <a:xfrm>
            <a:off x="1917032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76C2C55-2626-47BC-831C-70E19F33CDD4}"/>
              </a:ext>
            </a:extLst>
          </p:cNvPr>
          <p:cNvSpPr/>
          <p:nvPr/>
        </p:nvSpPr>
        <p:spPr>
          <a:xfrm>
            <a:off x="2253916" y="92242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29C4-AD9A-4091-931A-1FB990B6F951}"/>
              </a:ext>
            </a:extLst>
          </p:cNvPr>
          <p:cNvSpPr/>
          <p:nvPr/>
        </p:nvSpPr>
        <p:spPr>
          <a:xfrm>
            <a:off x="3120190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2B5226A-DADA-41DA-8B89-D22FED35F602}"/>
              </a:ext>
            </a:extLst>
          </p:cNvPr>
          <p:cNvSpPr/>
          <p:nvPr/>
        </p:nvSpPr>
        <p:spPr>
          <a:xfrm>
            <a:off x="3457074" y="882316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26144B3-9AFA-4763-85D9-8BA710158163}"/>
              </a:ext>
            </a:extLst>
          </p:cNvPr>
          <p:cNvSpPr/>
          <p:nvPr/>
        </p:nvSpPr>
        <p:spPr>
          <a:xfrm>
            <a:off x="4502388" y="85825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953780A-23E0-46E3-82D7-BD37FACD624F}"/>
              </a:ext>
            </a:extLst>
          </p:cNvPr>
          <p:cNvSpPr/>
          <p:nvPr/>
        </p:nvSpPr>
        <p:spPr>
          <a:xfrm>
            <a:off x="5070782" y="882316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E511B4A-408D-4789-9DF2-D09527603084}"/>
              </a:ext>
            </a:extLst>
          </p:cNvPr>
          <p:cNvSpPr/>
          <p:nvPr/>
        </p:nvSpPr>
        <p:spPr>
          <a:xfrm>
            <a:off x="5937056" y="842212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C581C19-5596-4F9E-B341-6A30EF371AD3}"/>
              </a:ext>
            </a:extLst>
          </p:cNvPr>
          <p:cNvSpPr/>
          <p:nvPr/>
        </p:nvSpPr>
        <p:spPr>
          <a:xfrm>
            <a:off x="6899078" y="88231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B9C7E49-A2CF-442B-8FCC-E95F1A788DFD}"/>
              </a:ext>
            </a:extLst>
          </p:cNvPr>
          <p:cNvSpPr/>
          <p:nvPr/>
        </p:nvSpPr>
        <p:spPr>
          <a:xfrm>
            <a:off x="7753389" y="858255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C1454752-E632-4341-95F6-4FD3A7A5151D}"/>
              </a:ext>
            </a:extLst>
          </p:cNvPr>
          <p:cNvSpPr/>
          <p:nvPr/>
        </p:nvSpPr>
        <p:spPr>
          <a:xfrm>
            <a:off x="8102236" y="842212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CB05354-33D9-487C-B410-F7E5A39253ED}"/>
              </a:ext>
            </a:extLst>
          </p:cNvPr>
          <p:cNvSpPr/>
          <p:nvPr/>
        </p:nvSpPr>
        <p:spPr>
          <a:xfrm>
            <a:off x="8968510" y="826167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0DBDD83-1728-49CA-98D8-D1251F4D71F7}"/>
              </a:ext>
            </a:extLst>
          </p:cNvPr>
          <p:cNvSpPr/>
          <p:nvPr/>
        </p:nvSpPr>
        <p:spPr>
          <a:xfrm>
            <a:off x="986589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677F10C-6E24-45B6-852A-DC094D6A384B}"/>
              </a:ext>
            </a:extLst>
          </p:cNvPr>
          <p:cNvSpPr/>
          <p:nvPr/>
        </p:nvSpPr>
        <p:spPr>
          <a:xfrm>
            <a:off x="2181726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9598FCB-1352-41C6-8B49-78DAB3191A5B}"/>
              </a:ext>
            </a:extLst>
          </p:cNvPr>
          <p:cNvSpPr/>
          <p:nvPr/>
        </p:nvSpPr>
        <p:spPr>
          <a:xfrm>
            <a:off x="3384884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2008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13C51FC-D406-4B10-A41D-07BEDCF24E0E}"/>
              </a:ext>
            </a:extLst>
          </p:cNvPr>
          <p:cNvSpPr/>
          <p:nvPr/>
        </p:nvSpPr>
        <p:spPr>
          <a:xfrm>
            <a:off x="4998592" y="1114925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2015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ABEC6DF-D58B-42D5-8E01-347F1D89B16A}"/>
              </a:ext>
            </a:extLst>
          </p:cNvPr>
          <p:cNvSpPr/>
          <p:nvPr/>
        </p:nvSpPr>
        <p:spPr>
          <a:xfrm>
            <a:off x="6858973" y="1114925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2019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1819D3D-9804-4B93-A5D9-0B580AAF101E}"/>
              </a:ext>
            </a:extLst>
          </p:cNvPr>
          <p:cNvSpPr/>
          <p:nvPr/>
        </p:nvSpPr>
        <p:spPr>
          <a:xfrm>
            <a:off x="8066141" y="1114925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7D3CE40-2B40-4D98-9F8A-99A45AB81E07}"/>
              </a:ext>
            </a:extLst>
          </p:cNvPr>
          <p:cNvSpPr/>
          <p:nvPr/>
        </p:nvSpPr>
        <p:spPr>
          <a:xfrm>
            <a:off x="11717368" y="826167"/>
            <a:ext cx="200526" cy="1925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763C292-6781-4362-ABA4-B5DBC376690A}"/>
              </a:ext>
            </a:extLst>
          </p:cNvPr>
          <p:cNvSpPr/>
          <p:nvPr/>
        </p:nvSpPr>
        <p:spPr>
          <a:xfrm>
            <a:off x="10814999" y="1114925"/>
            <a:ext cx="802106" cy="19250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2025</a:t>
            </a:r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296E8D26-DEBD-40D5-B005-F02E2D865224}"/>
              </a:ext>
            </a:extLst>
          </p:cNvPr>
          <p:cNvSpPr/>
          <p:nvPr/>
        </p:nvSpPr>
        <p:spPr>
          <a:xfrm>
            <a:off x="10805423" y="826167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Gráfico 30" descr="Foguete com preenchimento sólido">
            <a:extLst>
              <a:ext uri="{FF2B5EF4-FFF2-40B4-BE49-F238E27FC236}">
                <a16:creationId xmlns:a16="http://schemas.microsoft.com/office/drawing/2014/main" id="{C78BAE3A-8B8C-4176-862D-DE7133A9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86017">
            <a:off x="188496" y="1299727"/>
            <a:ext cx="914400" cy="914400"/>
          </a:xfrm>
          <a:prstGeom prst="rect">
            <a:avLst/>
          </a:prstGeom>
        </p:spPr>
      </p:pic>
      <p:pic>
        <p:nvPicPr>
          <p:cNvPr id="32" name="Gráfico 31" descr="Foguete com preenchimento sólido">
            <a:extLst>
              <a:ext uri="{FF2B5EF4-FFF2-40B4-BE49-F238E27FC236}">
                <a16:creationId xmlns:a16="http://schemas.microsoft.com/office/drawing/2014/main" id="{2B1A87A2-A6AD-444D-8982-178C9FDD5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86017">
            <a:off x="7377181" y="1316276"/>
            <a:ext cx="914400" cy="914400"/>
          </a:xfrm>
          <a:prstGeom prst="rect">
            <a:avLst/>
          </a:prstGeom>
        </p:spPr>
      </p:pic>
      <p:pic>
        <p:nvPicPr>
          <p:cNvPr id="33" name="Gráfico 32" descr="Foguete com preenchimento sólido">
            <a:extLst>
              <a:ext uri="{FF2B5EF4-FFF2-40B4-BE49-F238E27FC236}">
                <a16:creationId xmlns:a16="http://schemas.microsoft.com/office/drawing/2014/main" id="{9374B117-834A-44B3-8651-0486F3FC2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286017">
            <a:off x="4289576" y="1236066"/>
            <a:ext cx="914400" cy="914400"/>
          </a:xfrm>
          <a:prstGeom prst="rect">
            <a:avLst/>
          </a:prstGeom>
        </p:spPr>
      </p:pic>
      <p:pic>
        <p:nvPicPr>
          <p:cNvPr id="34" name="Gráfico 33" descr="Foguete com preenchimento sólido">
            <a:extLst>
              <a:ext uri="{FF2B5EF4-FFF2-40B4-BE49-F238E27FC236}">
                <a16:creationId xmlns:a16="http://schemas.microsoft.com/office/drawing/2014/main" id="{DF427C23-9F09-4FF5-9906-A6B536137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86017">
            <a:off x="11326548" y="1260128"/>
            <a:ext cx="914400" cy="9144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9A7312C1-6243-424E-8EAC-2EC4944DFAA1}"/>
              </a:ext>
            </a:extLst>
          </p:cNvPr>
          <p:cNvSpPr/>
          <p:nvPr/>
        </p:nvSpPr>
        <p:spPr>
          <a:xfrm>
            <a:off x="713874" y="2335270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para a Direita 35">
            <a:extLst>
              <a:ext uri="{FF2B5EF4-FFF2-40B4-BE49-F238E27FC236}">
                <a16:creationId xmlns:a16="http://schemas.microsoft.com/office/drawing/2014/main" id="{36DB3733-459C-41CC-A67A-13F3C22F9301}"/>
              </a:ext>
            </a:extLst>
          </p:cNvPr>
          <p:cNvSpPr/>
          <p:nvPr/>
        </p:nvSpPr>
        <p:spPr>
          <a:xfrm>
            <a:off x="1050758" y="233527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F6B66560-1FF6-4C28-9914-0D59A18E6152}"/>
              </a:ext>
            </a:extLst>
          </p:cNvPr>
          <p:cNvSpPr/>
          <p:nvPr/>
        </p:nvSpPr>
        <p:spPr>
          <a:xfrm>
            <a:off x="1917032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457FDC37-27B7-41E5-BE1B-8FB402ADEA13}"/>
              </a:ext>
            </a:extLst>
          </p:cNvPr>
          <p:cNvSpPr/>
          <p:nvPr/>
        </p:nvSpPr>
        <p:spPr>
          <a:xfrm>
            <a:off x="2253916" y="2335269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8B618E4-40B3-4A3E-8990-4702EAE758BB}"/>
              </a:ext>
            </a:extLst>
          </p:cNvPr>
          <p:cNvSpPr/>
          <p:nvPr/>
        </p:nvSpPr>
        <p:spPr>
          <a:xfrm>
            <a:off x="3120190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60F54458-2221-4034-B057-AAC5FAED9B74}"/>
              </a:ext>
            </a:extLst>
          </p:cNvPr>
          <p:cNvSpPr/>
          <p:nvPr/>
        </p:nvSpPr>
        <p:spPr>
          <a:xfrm>
            <a:off x="3830290" y="2295165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B991FC9-59CE-4AC8-8AF7-EDE8C7B2E53E}"/>
              </a:ext>
            </a:extLst>
          </p:cNvPr>
          <p:cNvSpPr/>
          <p:nvPr/>
        </p:nvSpPr>
        <p:spPr>
          <a:xfrm>
            <a:off x="4696564" y="225506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Seta: para a Direita 41">
            <a:extLst>
              <a:ext uri="{FF2B5EF4-FFF2-40B4-BE49-F238E27FC236}">
                <a16:creationId xmlns:a16="http://schemas.microsoft.com/office/drawing/2014/main" id="{F04F8F00-575D-459A-9F04-A56C66E92D11}"/>
              </a:ext>
            </a:extLst>
          </p:cNvPr>
          <p:cNvSpPr/>
          <p:nvPr/>
        </p:nvSpPr>
        <p:spPr>
          <a:xfrm>
            <a:off x="5033448" y="2295165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DD74813-4893-49FA-A677-B2F51E7B7E7A}"/>
              </a:ext>
            </a:extLst>
          </p:cNvPr>
          <p:cNvSpPr/>
          <p:nvPr/>
        </p:nvSpPr>
        <p:spPr>
          <a:xfrm>
            <a:off x="5899722" y="2255061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68011A9E-CA76-43E2-AF22-29A4BCC4CD05}"/>
              </a:ext>
            </a:extLst>
          </p:cNvPr>
          <p:cNvSpPr/>
          <p:nvPr/>
        </p:nvSpPr>
        <p:spPr>
          <a:xfrm>
            <a:off x="6236606" y="2295165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142C87D-5D96-4E37-9D67-86E05EAC83A6}"/>
              </a:ext>
            </a:extLst>
          </p:cNvPr>
          <p:cNvSpPr/>
          <p:nvPr/>
        </p:nvSpPr>
        <p:spPr>
          <a:xfrm>
            <a:off x="7102880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4ECCF041-ED38-4181-A0E3-1264B443A8C7}"/>
              </a:ext>
            </a:extLst>
          </p:cNvPr>
          <p:cNvSpPr/>
          <p:nvPr/>
        </p:nvSpPr>
        <p:spPr>
          <a:xfrm>
            <a:off x="7439764" y="2255061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B9A59E3D-B644-4C50-878D-5EC6CC2438B8}"/>
              </a:ext>
            </a:extLst>
          </p:cNvPr>
          <p:cNvSpPr/>
          <p:nvPr/>
        </p:nvSpPr>
        <p:spPr>
          <a:xfrm>
            <a:off x="8306038" y="2239016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13B2A067-09D5-435F-9F41-E73AFBE1EEAA}"/>
              </a:ext>
            </a:extLst>
          </p:cNvPr>
          <p:cNvSpPr/>
          <p:nvPr/>
        </p:nvSpPr>
        <p:spPr>
          <a:xfrm>
            <a:off x="986589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97602F1F-C605-4926-BBF4-3709D5780480}"/>
              </a:ext>
            </a:extLst>
          </p:cNvPr>
          <p:cNvSpPr/>
          <p:nvPr/>
        </p:nvSpPr>
        <p:spPr>
          <a:xfrm>
            <a:off x="2181726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2007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BBCADB94-135A-4E51-9B39-56E688417C1D}"/>
              </a:ext>
            </a:extLst>
          </p:cNvPr>
          <p:cNvSpPr/>
          <p:nvPr/>
        </p:nvSpPr>
        <p:spPr>
          <a:xfrm>
            <a:off x="3758100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2010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9174CDA-BDCA-431D-A9C7-31F328CED7D4}"/>
              </a:ext>
            </a:extLst>
          </p:cNvPr>
          <p:cNvSpPr/>
          <p:nvPr/>
        </p:nvSpPr>
        <p:spPr>
          <a:xfrm>
            <a:off x="4961258" y="2527774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2011</a:t>
            </a: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DF6F207-255C-4594-A758-EF7CC34BEF9A}"/>
              </a:ext>
            </a:extLst>
          </p:cNvPr>
          <p:cNvSpPr/>
          <p:nvPr/>
        </p:nvSpPr>
        <p:spPr>
          <a:xfrm>
            <a:off x="6196501" y="2527774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0C2BF83F-96E0-45EF-92C4-E2ECCB8239CB}"/>
              </a:ext>
            </a:extLst>
          </p:cNvPr>
          <p:cNvSpPr/>
          <p:nvPr/>
        </p:nvSpPr>
        <p:spPr>
          <a:xfrm>
            <a:off x="7403669" y="2527774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B352C2AC-A632-41BE-9C15-4377E52AB037}"/>
              </a:ext>
            </a:extLst>
          </p:cNvPr>
          <p:cNvSpPr/>
          <p:nvPr/>
        </p:nvSpPr>
        <p:spPr>
          <a:xfrm>
            <a:off x="8679017" y="227110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4AFA24B7-5A48-48AD-82CC-37A8367E5328}"/>
              </a:ext>
            </a:extLst>
          </p:cNvPr>
          <p:cNvSpPr/>
          <p:nvPr/>
        </p:nvSpPr>
        <p:spPr>
          <a:xfrm>
            <a:off x="9545291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3A35FD7-6EB7-41A8-B790-C12AFA72A727}"/>
              </a:ext>
            </a:extLst>
          </p:cNvPr>
          <p:cNvSpPr/>
          <p:nvPr/>
        </p:nvSpPr>
        <p:spPr>
          <a:xfrm>
            <a:off x="8642922" y="2543819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3A6F7B73-0C8E-4543-9EC5-251C98652E9B}"/>
              </a:ext>
            </a:extLst>
          </p:cNvPr>
          <p:cNvSpPr/>
          <p:nvPr/>
        </p:nvSpPr>
        <p:spPr>
          <a:xfrm>
            <a:off x="485683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Eletricista residencial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CC9236A-DB9F-4571-A634-629B59078C39}"/>
              </a:ext>
            </a:extLst>
          </p:cNvPr>
          <p:cNvSpPr/>
          <p:nvPr/>
        </p:nvSpPr>
        <p:spPr>
          <a:xfrm>
            <a:off x="1917032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eletrônica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A1CFF2E6-BDFC-41FD-8881-9F2577E283B8}"/>
              </a:ext>
            </a:extLst>
          </p:cNvPr>
          <p:cNvSpPr/>
          <p:nvPr/>
        </p:nvSpPr>
        <p:spPr>
          <a:xfrm>
            <a:off x="3320716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mecânica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9A42E0E-C290-44AA-BCCE-0BC3BC9320AE}"/>
              </a:ext>
            </a:extLst>
          </p:cNvPr>
          <p:cNvSpPr/>
          <p:nvPr/>
        </p:nvSpPr>
        <p:spPr>
          <a:xfrm>
            <a:off x="4781410" y="209028"/>
            <a:ext cx="1445018" cy="5608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Engenheiro de Produção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85C49D5-5014-4763-95B2-F38D9CDD6055}"/>
              </a:ext>
            </a:extLst>
          </p:cNvPr>
          <p:cNvSpPr/>
          <p:nvPr/>
        </p:nvSpPr>
        <p:spPr>
          <a:xfrm>
            <a:off x="6377235" y="220338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de Produção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B8C4300F-338F-4D46-85EC-E72FAEB596D1}"/>
              </a:ext>
            </a:extLst>
          </p:cNvPr>
          <p:cNvSpPr/>
          <p:nvPr/>
        </p:nvSpPr>
        <p:spPr>
          <a:xfrm>
            <a:off x="7929378" y="224092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MBA em Gestão de Projetos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31CA0CC-CCCF-45FD-AEEE-0078DDFF94BE}"/>
              </a:ext>
            </a:extLst>
          </p:cNvPr>
          <p:cNvSpPr/>
          <p:nvPr/>
        </p:nvSpPr>
        <p:spPr>
          <a:xfrm>
            <a:off x="9481521" y="224091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 Mecânica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914119E1-39BE-4AB1-814B-CCC9F5621644}"/>
              </a:ext>
            </a:extLst>
          </p:cNvPr>
          <p:cNvSpPr/>
          <p:nvPr/>
        </p:nvSpPr>
        <p:spPr>
          <a:xfrm>
            <a:off x="10981237" y="208139"/>
            <a:ext cx="1139228" cy="56081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Doutor em Eng. de Produção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2A5E8163-7D61-43F2-BBA4-B9693E05A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20" y="2820024"/>
            <a:ext cx="1428750" cy="59055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C30FB250-AA89-45F9-9BCB-AF061EFB65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4556" y="2912784"/>
            <a:ext cx="1468636" cy="36486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D6A2F280-BB70-44D1-8FB7-E4BBF39E90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842" y="2872187"/>
            <a:ext cx="1428750" cy="486224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31AC9B05-8533-44FD-ADD0-2888E6267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7784" y="2765284"/>
            <a:ext cx="1558738" cy="1084667"/>
          </a:xfrm>
          <a:prstGeom prst="rect">
            <a:avLst/>
          </a:prstGeom>
        </p:spPr>
      </p:pic>
      <p:pic>
        <p:nvPicPr>
          <p:cNvPr id="82" name="Imagem 81" descr="Logotipo, nome da empresa&#10;&#10;Descrição gerada automaticamente">
            <a:extLst>
              <a:ext uri="{FF2B5EF4-FFF2-40B4-BE49-F238E27FC236}">
                <a16:creationId xmlns:a16="http://schemas.microsoft.com/office/drawing/2014/main" id="{1477CDB5-6E4B-4434-B1A1-09F5E8539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81" y="2872187"/>
            <a:ext cx="1041081" cy="770400"/>
          </a:xfrm>
          <a:prstGeom prst="rect">
            <a:avLst/>
          </a:prstGeom>
        </p:spPr>
      </p:pic>
      <p:sp>
        <p:nvSpPr>
          <p:cNvPr id="85" name="Seta: para a Direita 84">
            <a:extLst>
              <a:ext uri="{FF2B5EF4-FFF2-40B4-BE49-F238E27FC236}">
                <a16:creationId xmlns:a16="http://schemas.microsoft.com/office/drawing/2014/main" id="{7A447882-ACA1-4539-96E7-B7583D1C193C}"/>
              </a:ext>
            </a:extLst>
          </p:cNvPr>
          <p:cNvSpPr/>
          <p:nvPr/>
        </p:nvSpPr>
        <p:spPr>
          <a:xfrm>
            <a:off x="9868064" y="226439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Seta: para a Direita 85">
            <a:extLst>
              <a:ext uri="{FF2B5EF4-FFF2-40B4-BE49-F238E27FC236}">
                <a16:creationId xmlns:a16="http://schemas.microsoft.com/office/drawing/2014/main" id="{60F2F554-058E-4E34-8389-ABA05A4ECEC5}"/>
              </a:ext>
            </a:extLst>
          </p:cNvPr>
          <p:cNvSpPr/>
          <p:nvPr/>
        </p:nvSpPr>
        <p:spPr>
          <a:xfrm>
            <a:off x="10649048" y="227691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8" name="Gráfico 87" descr="Infinito com preenchimento sólido">
            <a:extLst>
              <a:ext uri="{FF2B5EF4-FFF2-40B4-BE49-F238E27FC236}">
                <a16:creationId xmlns:a16="http://schemas.microsoft.com/office/drawing/2014/main" id="{13BA815F-8AEE-4F31-A532-CAA5C0DD63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11731" y="2012581"/>
            <a:ext cx="773705" cy="773705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5B17FF1E-FED0-40F8-AE09-2ADE83AF39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88551" y="4513988"/>
            <a:ext cx="2280690" cy="1710518"/>
          </a:xfrm>
          <a:prstGeom prst="rect">
            <a:avLst/>
          </a:prstGeom>
        </p:spPr>
      </p:pic>
      <p:pic>
        <p:nvPicPr>
          <p:cNvPr id="110" name="Imagem 109" descr="Grupo de pessoas posando para foto em frente a água&#10;&#10;Descrição gerada automaticamente">
            <a:extLst>
              <a:ext uri="{FF2B5EF4-FFF2-40B4-BE49-F238E27FC236}">
                <a16:creationId xmlns:a16="http://schemas.microsoft.com/office/drawing/2014/main" id="{7C4FB41E-4CA0-4B6D-B815-051EF5A8BC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378" y="4437273"/>
            <a:ext cx="2355783" cy="2355783"/>
          </a:xfrm>
          <a:prstGeom prst="rect">
            <a:avLst/>
          </a:prstGeom>
        </p:spPr>
      </p:pic>
      <p:pic>
        <p:nvPicPr>
          <p:cNvPr id="112" name="Imagem 111" descr="Pessoas posando para foto com ponte ao fundo&#10;&#10;Descrição gerada automaticamente">
            <a:extLst>
              <a:ext uri="{FF2B5EF4-FFF2-40B4-BE49-F238E27FC236}">
                <a16:creationId xmlns:a16="http://schemas.microsoft.com/office/drawing/2014/main" id="{A6EBC829-F6A0-43A4-8773-53FDCE0D28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413" y="3858670"/>
            <a:ext cx="1577277" cy="2831796"/>
          </a:xfrm>
          <a:prstGeom prst="rect">
            <a:avLst/>
          </a:prstGeom>
        </p:spPr>
      </p:pic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520BE7FE-DB6F-4DB6-A50E-9AFADF22002A}"/>
              </a:ext>
            </a:extLst>
          </p:cNvPr>
          <p:cNvCxnSpPr/>
          <p:nvPr/>
        </p:nvCxnSpPr>
        <p:spPr>
          <a:xfrm flipV="1">
            <a:off x="86292" y="3832471"/>
            <a:ext cx="11902053" cy="648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B86921B3-802F-4F85-958A-10FBAE75DE78}"/>
              </a:ext>
            </a:extLst>
          </p:cNvPr>
          <p:cNvCxnSpPr/>
          <p:nvPr/>
        </p:nvCxnSpPr>
        <p:spPr>
          <a:xfrm>
            <a:off x="2017295" y="3897311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7A80CA98-3EC8-467D-80D6-2765F04DC7B2}"/>
              </a:ext>
            </a:extLst>
          </p:cNvPr>
          <p:cNvCxnSpPr/>
          <p:nvPr/>
        </p:nvCxnSpPr>
        <p:spPr>
          <a:xfrm>
            <a:off x="7767713" y="3849951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Imagem 80" descr="Logotipo&#10;&#10;Descrição gerada automaticamente">
            <a:extLst>
              <a:ext uri="{FF2B5EF4-FFF2-40B4-BE49-F238E27FC236}">
                <a16:creationId xmlns:a16="http://schemas.microsoft.com/office/drawing/2014/main" id="{40CA8AA6-14DF-4F06-9951-E7AA8E42A32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0" y="1344554"/>
            <a:ext cx="1148444" cy="416004"/>
          </a:xfrm>
          <a:prstGeom prst="rect">
            <a:avLst/>
          </a:prstGeom>
        </p:spPr>
      </p:pic>
      <p:pic>
        <p:nvPicPr>
          <p:cNvPr id="83" name="Imagem 82" descr="Logotipo, nome da empresa&#10;&#10;Descrição gerada automaticamente">
            <a:extLst>
              <a:ext uri="{FF2B5EF4-FFF2-40B4-BE49-F238E27FC236}">
                <a16:creationId xmlns:a16="http://schemas.microsoft.com/office/drawing/2014/main" id="{CBBDB4B6-D155-4888-A021-2A71B1F7CA33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32954" r="15782" b="34753"/>
          <a:stretch/>
        </p:blipFill>
        <p:spPr>
          <a:xfrm>
            <a:off x="2361056" y="1340736"/>
            <a:ext cx="1683836" cy="415362"/>
          </a:xfrm>
          <a:prstGeom prst="rect">
            <a:avLst/>
          </a:prstGeom>
        </p:spPr>
      </p:pic>
      <p:pic>
        <p:nvPicPr>
          <p:cNvPr id="87" name="Imagem 86" descr="Logotipo, nome da empresa&#10;&#10;Descrição gerada automaticamente">
            <a:extLst>
              <a:ext uri="{FF2B5EF4-FFF2-40B4-BE49-F238E27FC236}">
                <a16:creationId xmlns:a16="http://schemas.microsoft.com/office/drawing/2014/main" id="{2DC96FD5-A7E1-4F1E-9797-C6ABB4E59C0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82" y="1336554"/>
            <a:ext cx="960821" cy="682689"/>
          </a:xfrm>
          <a:prstGeom prst="rect">
            <a:avLst/>
          </a:prstGeom>
        </p:spPr>
      </p:pic>
      <p:pic>
        <p:nvPicPr>
          <p:cNvPr id="89" name="Imagem 88" descr="Logotipo, nome da empresa&#10;&#10;Descrição gerada automaticamente">
            <a:extLst>
              <a:ext uri="{FF2B5EF4-FFF2-40B4-BE49-F238E27FC236}">
                <a16:creationId xmlns:a16="http://schemas.microsoft.com/office/drawing/2014/main" id="{D15E5DFB-B759-4EF9-A24E-6CD04356BBE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20" y="1354920"/>
            <a:ext cx="998649" cy="729052"/>
          </a:xfrm>
          <a:prstGeom prst="rect">
            <a:avLst/>
          </a:prstGeom>
        </p:spPr>
      </p:pic>
      <p:pic>
        <p:nvPicPr>
          <p:cNvPr id="90" name="Imagem 89" descr="Uma imagem contendo Logotipo&#10;&#10;Descrição gerada automaticamente">
            <a:extLst>
              <a:ext uri="{FF2B5EF4-FFF2-40B4-BE49-F238E27FC236}">
                <a16:creationId xmlns:a16="http://schemas.microsoft.com/office/drawing/2014/main" id="{870F4897-EA32-4FE2-8DD7-BFFD911A40CE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3" r="32280"/>
          <a:stretch/>
        </p:blipFill>
        <p:spPr>
          <a:xfrm>
            <a:off x="8789654" y="1328948"/>
            <a:ext cx="609778" cy="874889"/>
          </a:xfrm>
          <a:prstGeom prst="rect">
            <a:avLst/>
          </a:prstGeom>
        </p:spPr>
      </p:pic>
      <p:pic>
        <p:nvPicPr>
          <p:cNvPr id="91" name="Imagem 90" descr="Logotipo, nome da empresa&#10;&#10;Descrição gerada automaticamente">
            <a:extLst>
              <a:ext uri="{FF2B5EF4-FFF2-40B4-BE49-F238E27FC236}">
                <a16:creationId xmlns:a16="http://schemas.microsoft.com/office/drawing/2014/main" id="{2C59C500-ADDF-4D88-8093-AA77C1CBAE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079" y="1359902"/>
            <a:ext cx="998649" cy="729052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C14E8BD-A8A8-EF04-A821-B03B8F6357D9}"/>
              </a:ext>
            </a:extLst>
          </p:cNvPr>
          <p:cNvSpPr/>
          <p:nvPr/>
        </p:nvSpPr>
        <p:spPr>
          <a:xfrm>
            <a:off x="9666452" y="1050759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2022</a:t>
            </a: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A2102D5C-E372-A87E-8037-20C611744436}"/>
              </a:ext>
            </a:extLst>
          </p:cNvPr>
          <p:cNvSpPr/>
          <p:nvPr/>
        </p:nvSpPr>
        <p:spPr>
          <a:xfrm>
            <a:off x="9656857" y="818692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CB131AC-C2DF-5B59-8685-B67C1026A450}"/>
              </a:ext>
            </a:extLst>
          </p:cNvPr>
          <p:cNvSpPr/>
          <p:nvPr/>
        </p:nvSpPr>
        <p:spPr>
          <a:xfrm>
            <a:off x="10523131" y="802647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Logotipo&#10;&#10;Descrição gerada automaticamente">
            <a:extLst>
              <a:ext uri="{FF2B5EF4-FFF2-40B4-BE49-F238E27FC236}">
                <a16:creationId xmlns:a16="http://schemas.microsoft.com/office/drawing/2014/main" id="{8EA149B2-F6C9-07BB-A82F-CD81C0DAE2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942" y="2486144"/>
            <a:ext cx="1558739" cy="1272667"/>
          </a:xfrm>
          <a:prstGeom prst="rect">
            <a:avLst/>
          </a:prstGeom>
        </p:spPr>
      </p:pic>
      <p:pic>
        <p:nvPicPr>
          <p:cNvPr id="58" name="Picture 2" descr="Trabalhar na empresa Cognitivo.ai | Glassdoor">
            <a:extLst>
              <a:ext uri="{FF2B5EF4-FFF2-40B4-BE49-F238E27FC236}">
                <a16:creationId xmlns:a16="http://schemas.microsoft.com/office/drawing/2014/main" id="{5EC3CEF2-60FC-6985-E5B3-612A89559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0" b="37543"/>
          <a:stretch/>
        </p:blipFill>
        <p:spPr bwMode="auto">
          <a:xfrm>
            <a:off x="10701363" y="2622726"/>
            <a:ext cx="1420544" cy="4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ursos e Eventos">
            <a:extLst>
              <a:ext uri="{FF2B5EF4-FFF2-40B4-BE49-F238E27FC236}">
                <a16:creationId xmlns:a16="http://schemas.microsoft.com/office/drawing/2014/main" id="{F3DEEA79-AC0A-8896-3BBF-A5C85EC27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56" y="3156027"/>
            <a:ext cx="836560" cy="61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5BA017B-03AB-9C7C-C2A2-FE5D845590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695" y="4261938"/>
            <a:ext cx="2059448" cy="2285179"/>
          </a:xfrm>
          <a:prstGeom prst="rect">
            <a:avLst/>
          </a:prstGeom>
        </p:spPr>
      </p:pic>
      <p:sp>
        <p:nvSpPr>
          <p:cNvPr id="26" name="Sinal de Adição 25">
            <a:extLst>
              <a:ext uri="{FF2B5EF4-FFF2-40B4-BE49-F238E27FC236}">
                <a16:creationId xmlns:a16="http://schemas.microsoft.com/office/drawing/2014/main" id="{4BDEE246-3B16-F114-A97F-8DA4F6739D28}"/>
              </a:ext>
            </a:extLst>
          </p:cNvPr>
          <p:cNvSpPr/>
          <p:nvPr/>
        </p:nvSpPr>
        <p:spPr>
          <a:xfrm>
            <a:off x="2224919" y="4750288"/>
            <a:ext cx="1159965" cy="143038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9" name="Imagem 58" descr="Flor cor de rosa em fundo branco&#10;&#10;Descrição gerada automaticamente com confiança média">
            <a:extLst>
              <a:ext uri="{FF2B5EF4-FFF2-40B4-BE49-F238E27FC236}">
                <a16:creationId xmlns:a16="http://schemas.microsoft.com/office/drawing/2014/main" id="{42C3517D-EEFA-0D6C-43D9-BC283E4A73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45" y="4466500"/>
            <a:ext cx="1939708" cy="15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8123107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8123107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have Esquerda 2">
            <a:extLst>
              <a:ext uri="{FF2B5EF4-FFF2-40B4-BE49-F238E27FC236}">
                <a16:creationId xmlns:a16="http://schemas.microsoft.com/office/drawing/2014/main" id="{F6B95364-9E7A-3B73-B0C5-AF811F5D89F4}"/>
              </a:ext>
            </a:extLst>
          </p:cNvPr>
          <p:cNvSpPr/>
          <p:nvPr/>
        </p:nvSpPr>
        <p:spPr>
          <a:xfrm>
            <a:off x="4239448" y="5444694"/>
            <a:ext cx="751652" cy="823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58BF64-96F4-5248-FBA9-D63076D5775E}"/>
              </a:ext>
            </a:extLst>
          </p:cNvPr>
          <p:cNvSpPr txBox="1"/>
          <p:nvPr/>
        </p:nvSpPr>
        <p:spPr>
          <a:xfrm>
            <a:off x="1674048" y="5611295"/>
            <a:ext cx="24511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0" dirty="0">
                <a:solidFill>
                  <a:schemeClr val="tx1"/>
                </a:solidFill>
                <a:effectLst/>
              </a:rPr>
              <a:t>Domínio da variável de decisão.</a:t>
            </a:r>
          </a:p>
        </p:txBody>
      </p:sp>
    </p:spTree>
    <p:extLst>
      <p:ext uri="{BB962C8B-B14F-4D97-AF65-F5344CB8AC3E}">
        <p14:creationId xmlns:p14="http://schemas.microsoft.com/office/powerpoint/2010/main" val="146364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86649" y="864248"/>
            <a:ext cx="50204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Testes Computacionais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FAA41A-627B-1F4E-7566-BB0CE4127842}"/>
              </a:ext>
            </a:extLst>
          </p:cNvPr>
          <p:cNvSpPr txBox="1"/>
          <p:nvPr/>
        </p:nvSpPr>
        <p:spPr>
          <a:xfrm>
            <a:off x="286649" y="2459251"/>
            <a:ext cx="4282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dirty="0"/>
              <a:t>Linguagem: Python 3.10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Pandas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 err="1"/>
              <a:t>Numpy</a:t>
            </a:r>
            <a:endParaRPr lang="pt-B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 err="1"/>
              <a:t>Math</a:t>
            </a:r>
            <a:endParaRPr lang="pt-B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 err="1"/>
              <a:t>Datetime</a:t>
            </a:r>
            <a:endParaRPr lang="pt-B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 err="1"/>
              <a:t>Plotly</a:t>
            </a:r>
            <a:r>
              <a:rPr lang="pt-BR" dirty="0"/>
              <a:t> Express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Go</a:t>
            </a:r>
          </a:p>
          <a:p>
            <a:pPr lvl="1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15B6BA-8D56-2D1E-4953-9CEF01AAF2F8}"/>
              </a:ext>
            </a:extLst>
          </p:cNvPr>
          <p:cNvSpPr txBox="1"/>
          <p:nvPr/>
        </p:nvSpPr>
        <p:spPr>
          <a:xfrm>
            <a:off x="4572510" y="2149036"/>
            <a:ext cx="428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Interpretador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 err="1"/>
              <a:t>Jupyter</a:t>
            </a:r>
            <a:r>
              <a:rPr lang="pt-BR" dirty="0"/>
              <a:t> Notebook</a:t>
            </a:r>
          </a:p>
          <a:p>
            <a:pPr lvl="1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8C5B31A-0B27-527D-4872-6D8A4CB0FF37}"/>
              </a:ext>
            </a:extLst>
          </p:cNvPr>
          <p:cNvSpPr txBox="1"/>
          <p:nvPr/>
        </p:nvSpPr>
        <p:spPr>
          <a:xfrm>
            <a:off x="4569401" y="3176792"/>
            <a:ext cx="428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Solver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Pacote </a:t>
            </a:r>
            <a:r>
              <a:rPr lang="pt-BR" dirty="0" err="1"/>
              <a:t>Pyomo</a:t>
            </a:r>
            <a:endParaRPr lang="pt-B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dirty="0"/>
              <a:t>GLPK 5.0</a:t>
            </a:r>
          </a:p>
          <a:p>
            <a:pPr lvl="1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9CFDD1F-3618-DC0C-A531-1EC716A50DDC}"/>
              </a:ext>
            </a:extLst>
          </p:cNvPr>
          <p:cNvSpPr txBox="1"/>
          <p:nvPr/>
        </p:nvSpPr>
        <p:spPr>
          <a:xfrm>
            <a:off x="4569400" y="4767575"/>
            <a:ext cx="428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Computador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Processador Intel I7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16 GB memória RAM</a:t>
            </a:r>
          </a:p>
          <a:p>
            <a:pPr lvl="1"/>
            <a:endParaRPr lang="pt-BR" dirty="0"/>
          </a:p>
        </p:txBody>
      </p:sp>
      <p:pic>
        <p:nvPicPr>
          <p:cNvPr id="12" name="Picture 2" descr="Os próximos desafios para as moedas digitais dos bancos centrais - Grupo  Amanhã">
            <a:extLst>
              <a:ext uri="{FF2B5EF4-FFF2-40B4-BE49-F238E27FC236}">
                <a16:creationId xmlns:a16="http://schemas.microsoft.com/office/drawing/2014/main" id="{52C6B4A7-20B7-2355-F8F0-10F1FF72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87" y="2240011"/>
            <a:ext cx="3706327" cy="255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78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86649" y="958879"/>
            <a:ext cx="26288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Exemplares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9941F5E-D08A-5A9D-941A-7B459226C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327087"/>
              </p:ext>
            </p:extLst>
          </p:nvPr>
        </p:nvGraphicFramePr>
        <p:xfrm>
          <a:off x="286649" y="2288857"/>
          <a:ext cx="11049000" cy="22802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75470">
                  <a:extLst>
                    <a:ext uri="{9D8B030D-6E8A-4147-A177-3AD203B41FA5}">
                      <a16:colId xmlns:a16="http://schemas.microsoft.com/office/drawing/2014/main" val="1904765520"/>
                    </a:ext>
                  </a:extLst>
                </a:gridCol>
                <a:gridCol w="5447117">
                  <a:extLst>
                    <a:ext uri="{9D8B030D-6E8A-4147-A177-3AD203B41FA5}">
                      <a16:colId xmlns:a16="http://schemas.microsoft.com/office/drawing/2014/main" val="1300890047"/>
                    </a:ext>
                  </a:extLst>
                </a:gridCol>
                <a:gridCol w="2654713">
                  <a:extLst>
                    <a:ext uri="{9D8B030D-6E8A-4147-A177-3AD203B41FA5}">
                      <a16:colId xmlns:a16="http://schemas.microsoft.com/office/drawing/2014/main" val="253426435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1144730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>
                          <a:effectLst/>
                        </a:rPr>
                        <a:t>Opção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>
                          <a:effectLst/>
                        </a:rPr>
                        <a:t>Descrição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>
                          <a:effectLst/>
                        </a:rPr>
                        <a:t>Custo do investimento (R$)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dirty="0">
                          <a:effectLst/>
                        </a:rPr>
                        <a:t>Retorno esperado (R$)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06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Ampliação da capacidade do armazém ZPD em 5%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470.000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410.000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3276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Ampliação da capacidade do armazém MGL em 7%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400.000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330.000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8851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Compra de empilhadeiras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170.000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3571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Projetos de P&amp;D 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270.000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250.000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9639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Projetos de P&amp;D II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340.000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320.000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3030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Aquisição de novos equipamentos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230.000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320.000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72846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Capacitação de funcionários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90.000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7166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Ampliação da estrutura de carga rodoviária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440.000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190.000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9380784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850ECC3A-BD94-C252-0DB3-7D7E9D1D2AE6}"/>
              </a:ext>
            </a:extLst>
          </p:cNvPr>
          <p:cNvSpPr txBox="1"/>
          <p:nvPr/>
        </p:nvSpPr>
        <p:spPr>
          <a:xfrm>
            <a:off x="4178300" y="468733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Exemplar 1: Dados dos Desafio</a:t>
            </a:r>
          </a:p>
        </p:txBody>
      </p:sp>
    </p:spTree>
    <p:extLst>
      <p:ext uri="{BB962C8B-B14F-4D97-AF65-F5344CB8AC3E}">
        <p14:creationId xmlns:p14="http://schemas.microsoft.com/office/powerpoint/2010/main" val="38632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86649" y="958879"/>
            <a:ext cx="26288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Exemplares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122" name="Picture 2" descr="MASTER DH EI BI - Piccin">
            <a:extLst>
              <a:ext uri="{FF2B5EF4-FFF2-40B4-BE49-F238E27FC236}">
                <a16:creationId xmlns:a16="http://schemas.microsoft.com/office/drawing/2014/main" id="{8774CFDF-A599-F867-ED53-C342D2FF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222" y="1898678"/>
            <a:ext cx="6906229" cy="368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87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86649" y="958879"/>
            <a:ext cx="26288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Exemplares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3D01A9D-AF75-3601-066E-61FC2337B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899696"/>
              </p:ext>
            </p:extLst>
          </p:nvPr>
        </p:nvGraphicFramePr>
        <p:xfrm>
          <a:off x="1147656" y="1898621"/>
          <a:ext cx="9156701" cy="40005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44224">
                  <a:extLst>
                    <a:ext uri="{9D8B030D-6E8A-4147-A177-3AD203B41FA5}">
                      <a16:colId xmlns:a16="http://schemas.microsoft.com/office/drawing/2014/main" val="2418230705"/>
                    </a:ext>
                  </a:extLst>
                </a:gridCol>
                <a:gridCol w="4735039">
                  <a:extLst>
                    <a:ext uri="{9D8B030D-6E8A-4147-A177-3AD203B41FA5}">
                      <a16:colId xmlns:a16="http://schemas.microsoft.com/office/drawing/2014/main" val="1884701932"/>
                    </a:ext>
                  </a:extLst>
                </a:gridCol>
                <a:gridCol w="1649640">
                  <a:extLst>
                    <a:ext uri="{9D8B030D-6E8A-4147-A177-3AD203B41FA5}">
                      <a16:colId xmlns:a16="http://schemas.microsoft.com/office/drawing/2014/main" val="1803799732"/>
                    </a:ext>
                  </a:extLst>
                </a:gridCol>
                <a:gridCol w="2127798">
                  <a:extLst>
                    <a:ext uri="{9D8B030D-6E8A-4147-A177-3AD203B41FA5}">
                      <a16:colId xmlns:a16="http://schemas.microsoft.com/office/drawing/2014/main" val="176814665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Opção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Custo do investimento (R$)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Retorno esperado (R$)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34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5500 D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9706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22804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902473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5500 D C/ ESTEIRA PRECISA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16791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15932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6344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5500 D C/ ESTEIRA PRECISA C/ PNEU 11L15 -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12953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20329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7926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5500 D C/ DIRECIONADOR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10264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29465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2375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7500 D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14240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21801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9629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7500 D C/ ESTEIRA PRECISA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13063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32694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3341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7500 D C/ PNEU 11L15 -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14314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32016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033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7500 D C/ ESTEIRA PRECISA C/ PNEU 11L15 -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15599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17799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6557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2500 D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15073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25006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7354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2500 D C/ ESTEIRA PRECISA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16920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32458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9975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2500 D CAFEEIRA C/ ESTEIRA PRECISA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16617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21419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988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2500 D CAFEEIRA C/ ESTEIRA PRECISA C/ DIRECIONADOR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9649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22287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6096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u="none" strike="noStrike">
                          <a:effectLst/>
                        </a:rPr>
                        <a:t>MASTER 5500 D - VERMELHO - BRA</a:t>
                      </a:r>
                      <a:endParaRPr lang="sv-S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13997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24908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13486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u="none" strike="noStrike">
                          <a:effectLst/>
                        </a:rPr>
                        <a:t>MASTER 5500 D - VERDE - BRA</a:t>
                      </a:r>
                      <a:endParaRPr lang="sv-S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14180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27160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3941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u="none" strike="noStrike">
                          <a:effectLst/>
                        </a:rPr>
                        <a:t>MASTER 5500 D - AMARELO - BRA</a:t>
                      </a:r>
                      <a:endParaRPr lang="sv-S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10317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16648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7269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u="none" strike="noStrike">
                          <a:effectLst/>
                        </a:rPr>
                        <a:t>MASTER 5500 D - AZUL - BRA</a:t>
                      </a:r>
                      <a:endParaRPr lang="sv-S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13106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31571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7177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MASTER 5500 D C/ ESTEIRA PRECISA - VERMELHO - BRA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14531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26113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34595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MASTER 5500 D C/ ESTEIRA PRECISA - VERDE - BRA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13828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18250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2230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MASTER 5500 D C/ ESTEIRA PRECISA - AMARELO - BRA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14556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16982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0198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5500 D C/ ESTEIRA PRECISA - AZUL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9084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22599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19874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8454B255-C671-3770-87FE-D1302D7F12A0}"/>
              </a:ext>
            </a:extLst>
          </p:cNvPr>
          <p:cNvSpPr txBox="1"/>
          <p:nvPr/>
        </p:nvSpPr>
        <p:spPr>
          <a:xfrm>
            <a:off x="4001359" y="594631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Exemplar 2: MASTER_20</a:t>
            </a:r>
          </a:p>
        </p:txBody>
      </p:sp>
    </p:spTree>
    <p:extLst>
      <p:ext uri="{BB962C8B-B14F-4D97-AF65-F5344CB8AC3E}">
        <p14:creationId xmlns:p14="http://schemas.microsoft.com/office/powerpoint/2010/main" val="1742971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86649" y="958879"/>
            <a:ext cx="26288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Exemplares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454B255-C671-3770-87FE-D1302D7F12A0}"/>
              </a:ext>
            </a:extLst>
          </p:cNvPr>
          <p:cNvSpPr txBox="1"/>
          <p:nvPr/>
        </p:nvSpPr>
        <p:spPr>
          <a:xfrm>
            <a:off x="6746033" y="647663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Exemplar 2: MASTER_40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26C289-84A1-481C-6D78-C93F4AB0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446" y="982273"/>
            <a:ext cx="71342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7313" y="958879"/>
            <a:ext cx="31875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Dados desafio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Imagem 8" descr="Gráfico, Gráfico de barras&#10;&#10;Descrição gerada automaticamente">
            <a:extLst>
              <a:ext uri="{FF2B5EF4-FFF2-40B4-BE49-F238E27FC236}">
                <a16:creationId xmlns:a16="http://schemas.microsoft.com/office/drawing/2014/main" id="{7DA00BC1-96A2-E966-6EC4-1D0139E7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57" y="1111361"/>
            <a:ext cx="6915151" cy="58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7313" y="958879"/>
            <a:ext cx="31875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Dados desafio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46F86279-2A8F-1808-44C7-04A08E4AD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95" y="1666765"/>
            <a:ext cx="9363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2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7313" y="958879"/>
            <a:ext cx="31875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Dados desafio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D1100F1D-E199-7BEE-5DD8-D010A24C1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82" y="1666765"/>
            <a:ext cx="92011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09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8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MASTER_20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A00BC1-96A2-E966-6EC4-1D0139E7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8457" y="1111361"/>
            <a:ext cx="6915151" cy="5851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30CA620-7139-DB68-AC79-D443825ADF7A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30CA620-7139-DB68-AC79-D443825AD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A0B8D4C9-9338-0D8A-8B42-2910E3C6740C}"/>
              </a:ext>
            </a:extLst>
          </p:cNvPr>
          <p:cNvSpPr txBox="1"/>
          <p:nvPr/>
        </p:nvSpPr>
        <p:spPr>
          <a:xfrm>
            <a:off x="694193" y="4292600"/>
            <a:ext cx="181378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19 projetos selecionados</a:t>
            </a:r>
          </a:p>
        </p:txBody>
      </p:sp>
    </p:spTree>
    <p:extLst>
      <p:ext uri="{BB962C8B-B14F-4D97-AF65-F5344CB8AC3E}">
        <p14:creationId xmlns:p14="http://schemas.microsoft.com/office/powerpoint/2010/main" val="166030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1116B10-8216-48B1-90F8-CDD417B8F023}"/>
              </a:ext>
            </a:extLst>
          </p:cNvPr>
          <p:cNvSpPr/>
          <p:nvPr/>
        </p:nvSpPr>
        <p:spPr>
          <a:xfrm>
            <a:off x="713874" y="92242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446C865D-CE91-466E-B3DC-4D6167015F1F}"/>
              </a:ext>
            </a:extLst>
          </p:cNvPr>
          <p:cNvSpPr/>
          <p:nvPr/>
        </p:nvSpPr>
        <p:spPr>
          <a:xfrm>
            <a:off x="1050758" y="922421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15700C2-FFED-4D22-98BC-A27EC4E92BCA}"/>
              </a:ext>
            </a:extLst>
          </p:cNvPr>
          <p:cNvSpPr/>
          <p:nvPr/>
        </p:nvSpPr>
        <p:spPr>
          <a:xfrm>
            <a:off x="1917032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76C2C55-2626-47BC-831C-70E19F33CDD4}"/>
              </a:ext>
            </a:extLst>
          </p:cNvPr>
          <p:cNvSpPr/>
          <p:nvPr/>
        </p:nvSpPr>
        <p:spPr>
          <a:xfrm>
            <a:off x="2253916" y="92242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29C4-AD9A-4091-931A-1FB990B6F951}"/>
              </a:ext>
            </a:extLst>
          </p:cNvPr>
          <p:cNvSpPr/>
          <p:nvPr/>
        </p:nvSpPr>
        <p:spPr>
          <a:xfrm>
            <a:off x="3120190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2B5226A-DADA-41DA-8B89-D22FED35F602}"/>
              </a:ext>
            </a:extLst>
          </p:cNvPr>
          <p:cNvSpPr/>
          <p:nvPr/>
        </p:nvSpPr>
        <p:spPr>
          <a:xfrm>
            <a:off x="3457074" y="882316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26144B3-9AFA-4763-85D9-8BA710158163}"/>
              </a:ext>
            </a:extLst>
          </p:cNvPr>
          <p:cNvSpPr/>
          <p:nvPr/>
        </p:nvSpPr>
        <p:spPr>
          <a:xfrm>
            <a:off x="4502388" y="85825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953780A-23E0-46E3-82D7-BD37FACD624F}"/>
              </a:ext>
            </a:extLst>
          </p:cNvPr>
          <p:cNvSpPr/>
          <p:nvPr/>
        </p:nvSpPr>
        <p:spPr>
          <a:xfrm>
            <a:off x="5070782" y="882316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E511B4A-408D-4789-9DF2-D09527603084}"/>
              </a:ext>
            </a:extLst>
          </p:cNvPr>
          <p:cNvSpPr/>
          <p:nvPr/>
        </p:nvSpPr>
        <p:spPr>
          <a:xfrm>
            <a:off x="5937056" y="842212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C581C19-5596-4F9E-B341-6A30EF371AD3}"/>
              </a:ext>
            </a:extLst>
          </p:cNvPr>
          <p:cNvSpPr/>
          <p:nvPr/>
        </p:nvSpPr>
        <p:spPr>
          <a:xfrm>
            <a:off x="6899078" y="88231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B9C7E49-A2CF-442B-8FCC-E95F1A788DFD}"/>
              </a:ext>
            </a:extLst>
          </p:cNvPr>
          <p:cNvSpPr/>
          <p:nvPr/>
        </p:nvSpPr>
        <p:spPr>
          <a:xfrm>
            <a:off x="7753389" y="858255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C1454752-E632-4341-95F6-4FD3A7A5151D}"/>
              </a:ext>
            </a:extLst>
          </p:cNvPr>
          <p:cNvSpPr/>
          <p:nvPr/>
        </p:nvSpPr>
        <p:spPr>
          <a:xfrm>
            <a:off x="8102236" y="842212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CB05354-33D9-487C-B410-F7E5A39253ED}"/>
              </a:ext>
            </a:extLst>
          </p:cNvPr>
          <p:cNvSpPr/>
          <p:nvPr/>
        </p:nvSpPr>
        <p:spPr>
          <a:xfrm>
            <a:off x="8968510" y="826167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0DBDD83-1728-49CA-98D8-D1251F4D71F7}"/>
              </a:ext>
            </a:extLst>
          </p:cNvPr>
          <p:cNvSpPr/>
          <p:nvPr/>
        </p:nvSpPr>
        <p:spPr>
          <a:xfrm>
            <a:off x="986589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677F10C-6E24-45B6-852A-DC094D6A384B}"/>
              </a:ext>
            </a:extLst>
          </p:cNvPr>
          <p:cNvSpPr/>
          <p:nvPr/>
        </p:nvSpPr>
        <p:spPr>
          <a:xfrm>
            <a:off x="2181726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9598FCB-1352-41C6-8B49-78DAB3191A5B}"/>
              </a:ext>
            </a:extLst>
          </p:cNvPr>
          <p:cNvSpPr/>
          <p:nvPr/>
        </p:nvSpPr>
        <p:spPr>
          <a:xfrm>
            <a:off x="3384884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2008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13C51FC-D406-4B10-A41D-07BEDCF24E0E}"/>
              </a:ext>
            </a:extLst>
          </p:cNvPr>
          <p:cNvSpPr/>
          <p:nvPr/>
        </p:nvSpPr>
        <p:spPr>
          <a:xfrm>
            <a:off x="4998592" y="1114925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2015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ABEC6DF-D58B-42D5-8E01-347F1D89B16A}"/>
              </a:ext>
            </a:extLst>
          </p:cNvPr>
          <p:cNvSpPr/>
          <p:nvPr/>
        </p:nvSpPr>
        <p:spPr>
          <a:xfrm>
            <a:off x="6858973" y="1114925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2019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1819D3D-9804-4B93-A5D9-0B580AAF101E}"/>
              </a:ext>
            </a:extLst>
          </p:cNvPr>
          <p:cNvSpPr/>
          <p:nvPr/>
        </p:nvSpPr>
        <p:spPr>
          <a:xfrm>
            <a:off x="8066141" y="1114925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C74506C7-6C1E-46DC-8F95-ED167D7F6BEA}"/>
              </a:ext>
            </a:extLst>
          </p:cNvPr>
          <p:cNvSpPr/>
          <p:nvPr/>
        </p:nvSpPr>
        <p:spPr>
          <a:xfrm>
            <a:off x="9965180" y="842212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7D3CE40-2B40-4D98-9F8A-99A45AB81E07}"/>
              </a:ext>
            </a:extLst>
          </p:cNvPr>
          <p:cNvSpPr/>
          <p:nvPr/>
        </p:nvSpPr>
        <p:spPr>
          <a:xfrm>
            <a:off x="11717368" y="826167"/>
            <a:ext cx="200526" cy="1925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763C292-6781-4362-ABA4-B5DBC376690A}"/>
              </a:ext>
            </a:extLst>
          </p:cNvPr>
          <p:cNvSpPr/>
          <p:nvPr/>
        </p:nvSpPr>
        <p:spPr>
          <a:xfrm>
            <a:off x="10814999" y="1114925"/>
            <a:ext cx="802106" cy="19250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2025</a:t>
            </a:r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296E8D26-DEBD-40D5-B005-F02E2D865224}"/>
              </a:ext>
            </a:extLst>
          </p:cNvPr>
          <p:cNvSpPr/>
          <p:nvPr/>
        </p:nvSpPr>
        <p:spPr>
          <a:xfrm>
            <a:off x="10805423" y="826167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Gráfico 30" descr="Foguete com preenchimento sólido">
            <a:extLst>
              <a:ext uri="{FF2B5EF4-FFF2-40B4-BE49-F238E27FC236}">
                <a16:creationId xmlns:a16="http://schemas.microsoft.com/office/drawing/2014/main" id="{C78BAE3A-8B8C-4176-862D-DE7133A9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86017">
            <a:off x="188496" y="1299727"/>
            <a:ext cx="914400" cy="914400"/>
          </a:xfrm>
          <a:prstGeom prst="rect">
            <a:avLst/>
          </a:prstGeom>
        </p:spPr>
      </p:pic>
      <p:pic>
        <p:nvPicPr>
          <p:cNvPr id="32" name="Gráfico 31" descr="Foguete com preenchimento sólido">
            <a:extLst>
              <a:ext uri="{FF2B5EF4-FFF2-40B4-BE49-F238E27FC236}">
                <a16:creationId xmlns:a16="http://schemas.microsoft.com/office/drawing/2014/main" id="{2B1A87A2-A6AD-444D-8982-178C9FDD5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86017">
            <a:off x="7377181" y="1316276"/>
            <a:ext cx="914400" cy="914400"/>
          </a:xfrm>
          <a:prstGeom prst="rect">
            <a:avLst/>
          </a:prstGeom>
        </p:spPr>
      </p:pic>
      <p:pic>
        <p:nvPicPr>
          <p:cNvPr id="33" name="Gráfico 32" descr="Foguete com preenchimento sólido">
            <a:extLst>
              <a:ext uri="{FF2B5EF4-FFF2-40B4-BE49-F238E27FC236}">
                <a16:creationId xmlns:a16="http://schemas.microsoft.com/office/drawing/2014/main" id="{9374B117-834A-44B3-8651-0486F3FC2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286017">
            <a:off x="4289576" y="1236066"/>
            <a:ext cx="914400" cy="914400"/>
          </a:xfrm>
          <a:prstGeom prst="rect">
            <a:avLst/>
          </a:prstGeom>
        </p:spPr>
      </p:pic>
      <p:pic>
        <p:nvPicPr>
          <p:cNvPr id="34" name="Gráfico 33" descr="Foguete com preenchimento sólido">
            <a:extLst>
              <a:ext uri="{FF2B5EF4-FFF2-40B4-BE49-F238E27FC236}">
                <a16:creationId xmlns:a16="http://schemas.microsoft.com/office/drawing/2014/main" id="{DF427C23-9F09-4FF5-9906-A6B536137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86017">
            <a:off x="11326548" y="1260128"/>
            <a:ext cx="914400" cy="9144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9A7312C1-6243-424E-8EAC-2EC4944DFAA1}"/>
              </a:ext>
            </a:extLst>
          </p:cNvPr>
          <p:cNvSpPr/>
          <p:nvPr/>
        </p:nvSpPr>
        <p:spPr>
          <a:xfrm>
            <a:off x="713874" y="2335270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para a Direita 35">
            <a:extLst>
              <a:ext uri="{FF2B5EF4-FFF2-40B4-BE49-F238E27FC236}">
                <a16:creationId xmlns:a16="http://schemas.microsoft.com/office/drawing/2014/main" id="{36DB3733-459C-41CC-A67A-13F3C22F9301}"/>
              </a:ext>
            </a:extLst>
          </p:cNvPr>
          <p:cNvSpPr/>
          <p:nvPr/>
        </p:nvSpPr>
        <p:spPr>
          <a:xfrm>
            <a:off x="1050758" y="233527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F6B66560-1FF6-4C28-9914-0D59A18E6152}"/>
              </a:ext>
            </a:extLst>
          </p:cNvPr>
          <p:cNvSpPr/>
          <p:nvPr/>
        </p:nvSpPr>
        <p:spPr>
          <a:xfrm>
            <a:off x="1917032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457FDC37-27B7-41E5-BE1B-8FB402ADEA13}"/>
              </a:ext>
            </a:extLst>
          </p:cNvPr>
          <p:cNvSpPr/>
          <p:nvPr/>
        </p:nvSpPr>
        <p:spPr>
          <a:xfrm>
            <a:off x="2253916" y="2335269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8B618E4-40B3-4A3E-8990-4702EAE758BB}"/>
              </a:ext>
            </a:extLst>
          </p:cNvPr>
          <p:cNvSpPr/>
          <p:nvPr/>
        </p:nvSpPr>
        <p:spPr>
          <a:xfrm>
            <a:off x="3120190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60F54458-2221-4034-B057-AAC5FAED9B74}"/>
              </a:ext>
            </a:extLst>
          </p:cNvPr>
          <p:cNvSpPr/>
          <p:nvPr/>
        </p:nvSpPr>
        <p:spPr>
          <a:xfrm>
            <a:off x="3830290" y="2295165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B991FC9-59CE-4AC8-8AF7-EDE8C7B2E53E}"/>
              </a:ext>
            </a:extLst>
          </p:cNvPr>
          <p:cNvSpPr/>
          <p:nvPr/>
        </p:nvSpPr>
        <p:spPr>
          <a:xfrm>
            <a:off x="4696564" y="225506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Seta: para a Direita 41">
            <a:extLst>
              <a:ext uri="{FF2B5EF4-FFF2-40B4-BE49-F238E27FC236}">
                <a16:creationId xmlns:a16="http://schemas.microsoft.com/office/drawing/2014/main" id="{F04F8F00-575D-459A-9F04-A56C66E92D11}"/>
              </a:ext>
            </a:extLst>
          </p:cNvPr>
          <p:cNvSpPr/>
          <p:nvPr/>
        </p:nvSpPr>
        <p:spPr>
          <a:xfrm>
            <a:off x="5033448" y="2295165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DD74813-4893-49FA-A677-B2F51E7B7E7A}"/>
              </a:ext>
            </a:extLst>
          </p:cNvPr>
          <p:cNvSpPr/>
          <p:nvPr/>
        </p:nvSpPr>
        <p:spPr>
          <a:xfrm>
            <a:off x="5899722" y="2255061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68011A9E-CA76-43E2-AF22-29A4BCC4CD05}"/>
              </a:ext>
            </a:extLst>
          </p:cNvPr>
          <p:cNvSpPr/>
          <p:nvPr/>
        </p:nvSpPr>
        <p:spPr>
          <a:xfrm>
            <a:off x="6236606" y="2295165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142C87D-5D96-4E37-9D67-86E05EAC83A6}"/>
              </a:ext>
            </a:extLst>
          </p:cNvPr>
          <p:cNvSpPr/>
          <p:nvPr/>
        </p:nvSpPr>
        <p:spPr>
          <a:xfrm>
            <a:off x="7102880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4ECCF041-ED38-4181-A0E3-1264B443A8C7}"/>
              </a:ext>
            </a:extLst>
          </p:cNvPr>
          <p:cNvSpPr/>
          <p:nvPr/>
        </p:nvSpPr>
        <p:spPr>
          <a:xfrm>
            <a:off x="7439764" y="2255061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B9A59E3D-B644-4C50-878D-5EC6CC2438B8}"/>
              </a:ext>
            </a:extLst>
          </p:cNvPr>
          <p:cNvSpPr/>
          <p:nvPr/>
        </p:nvSpPr>
        <p:spPr>
          <a:xfrm>
            <a:off x="8306038" y="2239016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13B2A067-09D5-435F-9F41-E73AFBE1EEAA}"/>
              </a:ext>
            </a:extLst>
          </p:cNvPr>
          <p:cNvSpPr/>
          <p:nvPr/>
        </p:nvSpPr>
        <p:spPr>
          <a:xfrm>
            <a:off x="986589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97602F1F-C605-4926-BBF4-3709D5780480}"/>
              </a:ext>
            </a:extLst>
          </p:cNvPr>
          <p:cNvSpPr/>
          <p:nvPr/>
        </p:nvSpPr>
        <p:spPr>
          <a:xfrm>
            <a:off x="2181726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2007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BBCADB94-135A-4E51-9B39-56E688417C1D}"/>
              </a:ext>
            </a:extLst>
          </p:cNvPr>
          <p:cNvSpPr/>
          <p:nvPr/>
        </p:nvSpPr>
        <p:spPr>
          <a:xfrm>
            <a:off x="3758100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2010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9174CDA-BDCA-431D-A9C7-31F328CED7D4}"/>
              </a:ext>
            </a:extLst>
          </p:cNvPr>
          <p:cNvSpPr/>
          <p:nvPr/>
        </p:nvSpPr>
        <p:spPr>
          <a:xfrm>
            <a:off x="4961258" y="2527774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2011</a:t>
            </a: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DF6F207-255C-4594-A758-EF7CC34BEF9A}"/>
              </a:ext>
            </a:extLst>
          </p:cNvPr>
          <p:cNvSpPr/>
          <p:nvPr/>
        </p:nvSpPr>
        <p:spPr>
          <a:xfrm>
            <a:off x="6196501" y="2527774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0C2BF83F-96E0-45EF-92C4-E2ECCB8239CB}"/>
              </a:ext>
            </a:extLst>
          </p:cNvPr>
          <p:cNvSpPr/>
          <p:nvPr/>
        </p:nvSpPr>
        <p:spPr>
          <a:xfrm>
            <a:off x="7403669" y="2527774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B352C2AC-A632-41BE-9C15-4377E52AB037}"/>
              </a:ext>
            </a:extLst>
          </p:cNvPr>
          <p:cNvSpPr/>
          <p:nvPr/>
        </p:nvSpPr>
        <p:spPr>
          <a:xfrm>
            <a:off x="8679017" y="227110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4AFA24B7-5A48-48AD-82CC-37A8367E5328}"/>
              </a:ext>
            </a:extLst>
          </p:cNvPr>
          <p:cNvSpPr/>
          <p:nvPr/>
        </p:nvSpPr>
        <p:spPr>
          <a:xfrm>
            <a:off x="9545291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3A35FD7-6EB7-41A8-B790-C12AFA72A727}"/>
              </a:ext>
            </a:extLst>
          </p:cNvPr>
          <p:cNvSpPr/>
          <p:nvPr/>
        </p:nvSpPr>
        <p:spPr>
          <a:xfrm>
            <a:off x="8642922" y="2543819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3A6F7B73-0C8E-4543-9EC5-251C98652E9B}"/>
              </a:ext>
            </a:extLst>
          </p:cNvPr>
          <p:cNvSpPr/>
          <p:nvPr/>
        </p:nvSpPr>
        <p:spPr>
          <a:xfrm>
            <a:off x="485683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Eletricista residencial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CC9236A-DB9F-4571-A634-629B59078C39}"/>
              </a:ext>
            </a:extLst>
          </p:cNvPr>
          <p:cNvSpPr/>
          <p:nvPr/>
        </p:nvSpPr>
        <p:spPr>
          <a:xfrm>
            <a:off x="1917032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eletrônica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A1CFF2E6-BDFC-41FD-8881-9F2577E283B8}"/>
              </a:ext>
            </a:extLst>
          </p:cNvPr>
          <p:cNvSpPr/>
          <p:nvPr/>
        </p:nvSpPr>
        <p:spPr>
          <a:xfrm>
            <a:off x="3320716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mecânica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9A42E0E-C290-44AA-BCCE-0BC3BC9320AE}"/>
              </a:ext>
            </a:extLst>
          </p:cNvPr>
          <p:cNvSpPr/>
          <p:nvPr/>
        </p:nvSpPr>
        <p:spPr>
          <a:xfrm>
            <a:off x="4781410" y="209028"/>
            <a:ext cx="1445018" cy="5608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Engenheiro de Produção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85C49D5-5014-4763-95B2-F38D9CDD6055}"/>
              </a:ext>
            </a:extLst>
          </p:cNvPr>
          <p:cNvSpPr/>
          <p:nvPr/>
        </p:nvSpPr>
        <p:spPr>
          <a:xfrm>
            <a:off x="6377235" y="220338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de Produção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B8C4300F-338F-4D46-85EC-E72FAEB596D1}"/>
              </a:ext>
            </a:extLst>
          </p:cNvPr>
          <p:cNvSpPr/>
          <p:nvPr/>
        </p:nvSpPr>
        <p:spPr>
          <a:xfrm>
            <a:off x="7929378" y="224092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MBA em Gestão de Projetos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31CA0CC-CCCF-45FD-AEEE-0078DDFF94BE}"/>
              </a:ext>
            </a:extLst>
          </p:cNvPr>
          <p:cNvSpPr/>
          <p:nvPr/>
        </p:nvSpPr>
        <p:spPr>
          <a:xfrm>
            <a:off x="9481521" y="224091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 Mecânica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914119E1-39BE-4AB1-814B-CCC9F5621644}"/>
              </a:ext>
            </a:extLst>
          </p:cNvPr>
          <p:cNvSpPr/>
          <p:nvPr/>
        </p:nvSpPr>
        <p:spPr>
          <a:xfrm>
            <a:off x="10981237" y="208139"/>
            <a:ext cx="1139228" cy="56081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Doutor em Eng. de Produção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2A5E8163-7D61-43F2-BBA4-B9693E05A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20" y="2820024"/>
            <a:ext cx="1428750" cy="59055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C30FB250-AA89-45F9-9BCB-AF061EFB65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4556" y="2912784"/>
            <a:ext cx="1468636" cy="36486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D6A2F280-BB70-44D1-8FB7-E4BBF39E90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842" y="2872187"/>
            <a:ext cx="1428750" cy="486224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31AC9B05-8533-44FD-ADD0-2888E6267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7784" y="2765284"/>
            <a:ext cx="1558738" cy="1084667"/>
          </a:xfrm>
          <a:prstGeom prst="rect">
            <a:avLst/>
          </a:prstGeom>
        </p:spPr>
      </p:pic>
      <p:pic>
        <p:nvPicPr>
          <p:cNvPr id="82" name="Imagem 81" descr="Logotipo, nome da empresa&#10;&#10;Descrição gerada automaticamente">
            <a:extLst>
              <a:ext uri="{FF2B5EF4-FFF2-40B4-BE49-F238E27FC236}">
                <a16:creationId xmlns:a16="http://schemas.microsoft.com/office/drawing/2014/main" id="{1477CDB5-6E4B-4434-B1A1-09F5E8539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81" y="2872187"/>
            <a:ext cx="1041081" cy="770400"/>
          </a:xfrm>
          <a:prstGeom prst="rect">
            <a:avLst/>
          </a:prstGeom>
        </p:spPr>
      </p:pic>
      <p:sp>
        <p:nvSpPr>
          <p:cNvPr id="85" name="Seta: para a Direita 84">
            <a:extLst>
              <a:ext uri="{FF2B5EF4-FFF2-40B4-BE49-F238E27FC236}">
                <a16:creationId xmlns:a16="http://schemas.microsoft.com/office/drawing/2014/main" id="{7A447882-ACA1-4539-96E7-B7583D1C193C}"/>
              </a:ext>
            </a:extLst>
          </p:cNvPr>
          <p:cNvSpPr/>
          <p:nvPr/>
        </p:nvSpPr>
        <p:spPr>
          <a:xfrm>
            <a:off x="9868064" y="226439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Seta: para a Direita 85">
            <a:extLst>
              <a:ext uri="{FF2B5EF4-FFF2-40B4-BE49-F238E27FC236}">
                <a16:creationId xmlns:a16="http://schemas.microsoft.com/office/drawing/2014/main" id="{60F2F554-058E-4E34-8389-ABA05A4ECEC5}"/>
              </a:ext>
            </a:extLst>
          </p:cNvPr>
          <p:cNvSpPr/>
          <p:nvPr/>
        </p:nvSpPr>
        <p:spPr>
          <a:xfrm>
            <a:off x="10649048" y="227691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8" name="Gráfico 87" descr="Infinito com preenchimento sólido">
            <a:extLst>
              <a:ext uri="{FF2B5EF4-FFF2-40B4-BE49-F238E27FC236}">
                <a16:creationId xmlns:a16="http://schemas.microsoft.com/office/drawing/2014/main" id="{13BA815F-8AEE-4F31-A532-CAA5C0DD63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11731" y="2012581"/>
            <a:ext cx="773705" cy="773705"/>
          </a:xfrm>
          <a:prstGeom prst="rect">
            <a:avLst/>
          </a:prstGeom>
        </p:spPr>
      </p:pic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520BE7FE-DB6F-4DB6-A50E-9AFADF22002A}"/>
              </a:ext>
            </a:extLst>
          </p:cNvPr>
          <p:cNvCxnSpPr/>
          <p:nvPr/>
        </p:nvCxnSpPr>
        <p:spPr>
          <a:xfrm flipV="1">
            <a:off x="86292" y="3832471"/>
            <a:ext cx="11902053" cy="648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B86921B3-802F-4F85-958A-10FBAE75DE78}"/>
              </a:ext>
            </a:extLst>
          </p:cNvPr>
          <p:cNvCxnSpPr/>
          <p:nvPr/>
        </p:nvCxnSpPr>
        <p:spPr>
          <a:xfrm>
            <a:off x="3120190" y="3935111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Imagem 118">
            <a:extLst>
              <a:ext uri="{FF2B5EF4-FFF2-40B4-BE49-F238E27FC236}">
                <a16:creationId xmlns:a16="http://schemas.microsoft.com/office/drawing/2014/main" id="{E61F3FE0-AA89-4CDC-96A4-4E7841956E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20846" y="4478241"/>
            <a:ext cx="1011123" cy="1445063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5FDA548F-581F-4D7F-B322-EC191B179B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2212" y="4393597"/>
            <a:ext cx="1028376" cy="1531717"/>
          </a:xfrm>
          <a:prstGeom prst="rect">
            <a:avLst/>
          </a:prstGeom>
        </p:spPr>
      </p:pic>
      <p:pic>
        <p:nvPicPr>
          <p:cNvPr id="123" name="Imagem 122">
            <a:extLst>
              <a:ext uri="{FF2B5EF4-FFF2-40B4-BE49-F238E27FC236}">
                <a16:creationId xmlns:a16="http://schemas.microsoft.com/office/drawing/2014/main" id="{D68AD80A-EF95-478E-AB4B-8F6D68D2E1D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5709" y="4404771"/>
            <a:ext cx="1053308" cy="1524872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C3ABBE64-F844-4210-80F2-48A0763BB16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00488" y="4396043"/>
            <a:ext cx="1057333" cy="1511724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DFFE7787-1DBA-4FF8-AA2E-891657C731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68064" y="4384475"/>
            <a:ext cx="1008496" cy="1534860"/>
          </a:xfrm>
          <a:prstGeom prst="rect">
            <a:avLst/>
          </a:prstGeom>
        </p:spPr>
      </p:pic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7A80CA98-3EC8-467D-80D6-2765F04DC7B2}"/>
              </a:ext>
            </a:extLst>
          </p:cNvPr>
          <p:cNvCxnSpPr/>
          <p:nvPr/>
        </p:nvCxnSpPr>
        <p:spPr>
          <a:xfrm>
            <a:off x="4961258" y="3981597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Imagem 80" descr="Logotipo&#10;&#10;Descrição gerada automaticamente">
            <a:extLst>
              <a:ext uri="{FF2B5EF4-FFF2-40B4-BE49-F238E27FC236}">
                <a16:creationId xmlns:a16="http://schemas.microsoft.com/office/drawing/2014/main" id="{40CA8AA6-14DF-4F06-9951-E7AA8E42A32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0" y="1344554"/>
            <a:ext cx="1148444" cy="416004"/>
          </a:xfrm>
          <a:prstGeom prst="rect">
            <a:avLst/>
          </a:prstGeom>
        </p:spPr>
      </p:pic>
      <p:pic>
        <p:nvPicPr>
          <p:cNvPr id="83" name="Imagem 82" descr="Logotipo, nome da empresa&#10;&#10;Descrição gerada automaticamente">
            <a:extLst>
              <a:ext uri="{FF2B5EF4-FFF2-40B4-BE49-F238E27FC236}">
                <a16:creationId xmlns:a16="http://schemas.microsoft.com/office/drawing/2014/main" id="{CBBDB4B6-D155-4888-A021-2A71B1F7CA33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32954" r="15782" b="34753"/>
          <a:stretch/>
        </p:blipFill>
        <p:spPr>
          <a:xfrm>
            <a:off x="2361056" y="1340736"/>
            <a:ext cx="1683836" cy="415362"/>
          </a:xfrm>
          <a:prstGeom prst="rect">
            <a:avLst/>
          </a:prstGeom>
        </p:spPr>
      </p:pic>
      <p:pic>
        <p:nvPicPr>
          <p:cNvPr id="87" name="Imagem 86" descr="Logotipo, nome da empresa&#10;&#10;Descrição gerada automaticamente">
            <a:extLst>
              <a:ext uri="{FF2B5EF4-FFF2-40B4-BE49-F238E27FC236}">
                <a16:creationId xmlns:a16="http://schemas.microsoft.com/office/drawing/2014/main" id="{2DC96FD5-A7E1-4F1E-9797-C6ABB4E59C0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82" y="1336554"/>
            <a:ext cx="960821" cy="682689"/>
          </a:xfrm>
          <a:prstGeom prst="rect">
            <a:avLst/>
          </a:prstGeom>
        </p:spPr>
      </p:pic>
      <p:pic>
        <p:nvPicPr>
          <p:cNvPr id="89" name="Imagem 88" descr="Logotipo, nome da empresa&#10;&#10;Descrição gerada automaticamente">
            <a:extLst>
              <a:ext uri="{FF2B5EF4-FFF2-40B4-BE49-F238E27FC236}">
                <a16:creationId xmlns:a16="http://schemas.microsoft.com/office/drawing/2014/main" id="{D15E5DFB-B759-4EF9-A24E-6CD04356BBE3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20" y="1354920"/>
            <a:ext cx="998649" cy="729052"/>
          </a:xfrm>
          <a:prstGeom prst="rect">
            <a:avLst/>
          </a:prstGeom>
        </p:spPr>
      </p:pic>
      <p:pic>
        <p:nvPicPr>
          <p:cNvPr id="90" name="Imagem 89" descr="Uma imagem contendo Logotipo&#10;&#10;Descrição gerada automaticamente">
            <a:extLst>
              <a:ext uri="{FF2B5EF4-FFF2-40B4-BE49-F238E27FC236}">
                <a16:creationId xmlns:a16="http://schemas.microsoft.com/office/drawing/2014/main" id="{870F4897-EA32-4FE2-8DD7-BFFD911A40C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3" r="32280"/>
          <a:stretch/>
        </p:blipFill>
        <p:spPr>
          <a:xfrm>
            <a:off x="8789654" y="1328948"/>
            <a:ext cx="609778" cy="874889"/>
          </a:xfrm>
          <a:prstGeom prst="rect">
            <a:avLst/>
          </a:prstGeom>
        </p:spPr>
      </p:pic>
      <p:pic>
        <p:nvPicPr>
          <p:cNvPr id="91" name="Imagem 90" descr="Logotipo, nome da empresa&#10;&#10;Descrição gerada automaticamente">
            <a:extLst>
              <a:ext uri="{FF2B5EF4-FFF2-40B4-BE49-F238E27FC236}">
                <a16:creationId xmlns:a16="http://schemas.microsoft.com/office/drawing/2014/main" id="{2C59C500-ADDF-4D88-8093-AA77C1CBAEB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079" y="1359902"/>
            <a:ext cx="998649" cy="7290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243C389-69D1-40E7-A7DF-C4271E49AFC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014006" y="4406025"/>
            <a:ext cx="1030173" cy="152361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3025451-951B-4F42-95D1-232990ADA14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7821" y="4569194"/>
            <a:ext cx="983422" cy="1406490"/>
          </a:xfrm>
          <a:prstGeom prst="rect">
            <a:avLst/>
          </a:prstGeom>
        </p:spPr>
      </p:pic>
      <p:pic>
        <p:nvPicPr>
          <p:cNvPr id="30" name="Imagem 29" descr="Uma imagem contendo Diagrama&#10;&#10;Descrição gerada automaticamente">
            <a:extLst>
              <a:ext uri="{FF2B5EF4-FFF2-40B4-BE49-F238E27FC236}">
                <a16:creationId xmlns:a16="http://schemas.microsoft.com/office/drawing/2014/main" id="{FBA887CA-A70A-4C24-88ED-C8A56FF441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59" y="4511100"/>
            <a:ext cx="1083792" cy="1464584"/>
          </a:xfrm>
          <a:prstGeom prst="rect">
            <a:avLst/>
          </a:prstGeom>
        </p:spPr>
      </p:pic>
      <p:pic>
        <p:nvPicPr>
          <p:cNvPr id="58" name="Imagem 57" descr="Texto&#10;&#10;Descrição gerada automaticamente">
            <a:extLst>
              <a:ext uri="{FF2B5EF4-FFF2-40B4-BE49-F238E27FC236}">
                <a16:creationId xmlns:a16="http://schemas.microsoft.com/office/drawing/2014/main" id="{148278CE-E923-49E1-9F77-E28190CB319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39" y="4605875"/>
            <a:ext cx="994931" cy="1432522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F496B328-D9AD-4E4D-B82C-687E0FDBDAEC}"/>
              </a:ext>
            </a:extLst>
          </p:cNvPr>
          <p:cNvSpPr/>
          <p:nvPr/>
        </p:nvSpPr>
        <p:spPr>
          <a:xfrm>
            <a:off x="570969" y="3881040"/>
            <a:ext cx="19280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</a:t>
            </a:r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do</a:t>
            </a:r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E639689B-BFC5-4D73-825D-8620C48B7BB4}"/>
              </a:ext>
            </a:extLst>
          </p:cNvPr>
          <p:cNvSpPr/>
          <p:nvPr/>
        </p:nvSpPr>
        <p:spPr>
          <a:xfrm>
            <a:off x="3147041" y="3881040"/>
            <a:ext cx="19280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Doing</a:t>
            </a:r>
            <a:endParaRPr lang="pt-BR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BA1A050B-7BA0-4579-97CE-03242FA6DE53}"/>
              </a:ext>
            </a:extLst>
          </p:cNvPr>
          <p:cNvSpPr/>
          <p:nvPr/>
        </p:nvSpPr>
        <p:spPr>
          <a:xfrm>
            <a:off x="7567693" y="3843574"/>
            <a:ext cx="19280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Done</a:t>
            </a:r>
            <a:endParaRPr lang="pt-BR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3397D3C1-3062-DE42-FF20-791E95DE73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942" y="2486144"/>
            <a:ext cx="1558739" cy="1272667"/>
          </a:xfrm>
          <a:prstGeom prst="rect">
            <a:avLst/>
          </a:prstGeom>
        </p:spPr>
      </p:pic>
      <p:pic>
        <p:nvPicPr>
          <p:cNvPr id="23" name="Picture 2" descr="Trabalhar na empresa Cognitivo.ai | Glassdoor">
            <a:extLst>
              <a:ext uri="{FF2B5EF4-FFF2-40B4-BE49-F238E27FC236}">
                <a16:creationId xmlns:a16="http://schemas.microsoft.com/office/drawing/2014/main" id="{BBE2BF1B-1E9E-6B12-0A78-196574981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0" b="37543"/>
          <a:stretch/>
        </p:blipFill>
        <p:spPr bwMode="auto">
          <a:xfrm>
            <a:off x="10701363" y="2622726"/>
            <a:ext cx="1420544" cy="4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ursos e Eventos">
            <a:extLst>
              <a:ext uri="{FF2B5EF4-FFF2-40B4-BE49-F238E27FC236}">
                <a16:creationId xmlns:a16="http://schemas.microsoft.com/office/drawing/2014/main" id="{7FD79E0B-AF62-80A4-3C39-E2D67125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56" y="3156027"/>
            <a:ext cx="836560" cy="61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4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5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MASTER_20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F86279-2A8F-1808-44C7-04A08E4AD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4495" y="1666765"/>
            <a:ext cx="9363075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7B319B8-283D-8BC0-EA9C-D21979A69C23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7B319B8-283D-8BC0-EA9C-D21979A69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832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5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MASTER_20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100F1D-E199-7BEE-5DD8-D010A24C1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1082" y="1710005"/>
            <a:ext cx="9201150" cy="4914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057EC4E-57EB-16F7-3CCC-B46A0B805EF4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057EC4E-57EB-16F7-3CCC-B46A0B805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692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8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MASTER_40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A00BC1-96A2-E966-6EC4-1D0139E7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8457" y="1111361"/>
            <a:ext cx="6915150" cy="5851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7B309DA-4686-139C-8441-E8B36E8CE281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7B309DA-4686-139C-8441-E8B36E8CE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6C532C65-2AE1-2A2F-74F1-0696BB49C14C}"/>
              </a:ext>
            </a:extLst>
          </p:cNvPr>
          <p:cNvSpPr txBox="1"/>
          <p:nvPr/>
        </p:nvSpPr>
        <p:spPr>
          <a:xfrm>
            <a:off x="694193" y="4292600"/>
            <a:ext cx="181378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23 projetos selecionados</a:t>
            </a:r>
          </a:p>
        </p:txBody>
      </p:sp>
    </p:spTree>
    <p:extLst>
      <p:ext uri="{BB962C8B-B14F-4D97-AF65-F5344CB8AC3E}">
        <p14:creationId xmlns:p14="http://schemas.microsoft.com/office/powerpoint/2010/main" val="324732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5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MASTER_40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F86279-2A8F-1808-44C7-04A08E4AD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9" t="12412" r="51578" b="10106"/>
          <a:stretch/>
        </p:blipFill>
        <p:spPr>
          <a:xfrm>
            <a:off x="1876582" y="1838128"/>
            <a:ext cx="5157709" cy="47555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F88D822-CBF1-960D-EAF4-43751A897746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F88D822-CBF1-960D-EAF4-43751A897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33188539-0C7F-6BCC-4EDE-DB63A35E1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6" t="12412" r="1234" b="10106"/>
          <a:stretch/>
        </p:blipFill>
        <p:spPr>
          <a:xfrm>
            <a:off x="6535435" y="2153653"/>
            <a:ext cx="56647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1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5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MASTER_40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100F1D-E199-7BEE-5DD8-D010A24C1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876" y="2438400"/>
            <a:ext cx="11608248" cy="3460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BF0EFE74-CC0C-54C1-70C8-966F571BDB3E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BF0EFE74-CC0C-54C1-70C8-966F571BD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514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49E84EE0-0689-4BFC-9757-5DB127C5183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40920" r="20114" b="12651"/>
          <a:stretch/>
        </p:blipFill>
        <p:spPr bwMode="auto">
          <a:xfrm>
            <a:off x="4426565" y="4149492"/>
            <a:ext cx="2713848" cy="26444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1A9406-DE18-4FA7-9DB2-C8323C0A2286}"/>
              </a:ext>
            </a:extLst>
          </p:cNvPr>
          <p:cNvSpPr txBox="1"/>
          <p:nvPr/>
        </p:nvSpPr>
        <p:spPr>
          <a:xfrm>
            <a:off x="5670645" y="4149492"/>
            <a:ext cx="6155140" cy="1632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" marR="1270" algn="r">
              <a:spcAft>
                <a:spcPts val="0"/>
              </a:spcAft>
            </a:pPr>
            <a:r>
              <a:rPr lang="pt-BR" sz="2400" b="1" dirty="0">
                <a:solidFill>
                  <a:srgbClr val="4343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CASSIANO DA SILVA TAVARES</a:t>
            </a:r>
            <a:r>
              <a:rPr lang="pt-BR" sz="1400" dirty="0">
                <a:solidFill>
                  <a:srgbClr val="4343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535" marR="1270" algn="r">
              <a:lnSpc>
                <a:spcPct val="115000"/>
              </a:lnSpc>
              <a:spcAft>
                <a:spcPts val="0"/>
              </a:spcAft>
            </a:pPr>
            <a:r>
              <a:rPr lang="pt-BR" sz="1800" dirty="0">
                <a:solidFill>
                  <a:srgbClr val="4343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SÃO CARLOS - SP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535" marR="1270" algn="r">
              <a:lnSpc>
                <a:spcPct val="115000"/>
              </a:lnSpc>
              <a:spcAft>
                <a:spcPts val="0"/>
              </a:spcAft>
            </a:pPr>
            <a:r>
              <a:rPr lang="pt-BR" sz="1800" dirty="0">
                <a:solidFill>
                  <a:srgbClr val="4343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Tel. (16) 99738-8646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535" marR="1270" algn="r">
              <a:lnSpc>
                <a:spcPct val="115000"/>
              </a:lnSpc>
              <a:spcAft>
                <a:spcPts val="0"/>
              </a:spcAft>
            </a:pPr>
            <a:r>
              <a:rPr lang="pt-BR" sz="1800" u="none" strike="noStrike" dirty="0">
                <a:solidFill>
                  <a:srgbClr val="4343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hlinkClick r:id="rId3"/>
              </a:rPr>
              <a:t>cassiano_engenharia@yahoo.com.br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https://www.linkedin.com/in/cassiano-tavares/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BD4598-4D76-4C01-AA73-2946FF4343DD}"/>
              </a:ext>
            </a:extLst>
          </p:cNvPr>
          <p:cNvSpPr txBox="1"/>
          <p:nvPr/>
        </p:nvSpPr>
        <p:spPr>
          <a:xfrm>
            <a:off x="9041030" y="5926021"/>
            <a:ext cx="2570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326C99"/>
                </a:solidFill>
                <a:effectLst/>
                <a:latin typeface="Tahoma" panose="020B0604030504040204" pitchFamily="34" charset="0"/>
                <a:hlinkClick r:id="rId5"/>
              </a:rPr>
              <a:t>Currículo Lattes - Cassiano Tavares</a:t>
            </a:r>
            <a:endParaRPr lang="pt-BR" sz="12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D9369C-6F83-4F35-A1E7-AFFD50416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/>
        </p:blipFill>
        <p:spPr>
          <a:xfrm>
            <a:off x="8426795" y="992211"/>
            <a:ext cx="3114061" cy="2903398"/>
          </a:xfrm>
          <a:prstGeom prst="rect">
            <a:avLst/>
          </a:prstGeom>
        </p:spPr>
      </p:pic>
      <p:pic>
        <p:nvPicPr>
          <p:cNvPr id="13" name="Espaço Reservado para Conteúdo 9">
            <a:extLst>
              <a:ext uri="{FF2B5EF4-FFF2-40B4-BE49-F238E27FC236}">
                <a16:creationId xmlns:a16="http://schemas.microsoft.com/office/drawing/2014/main" id="{9758295C-8213-4FD0-9916-1FA30E0B8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9" y="992211"/>
            <a:ext cx="5826113" cy="3013507"/>
          </a:xfrm>
        </p:spPr>
      </p:pic>
      <p:pic>
        <p:nvPicPr>
          <p:cNvPr id="20" name="Imagem 19" descr="Uma imagem contendo mesa, no interior, pequeno, brinquedo&#10;&#10;Descrição gerada automaticamente">
            <a:extLst>
              <a:ext uri="{FF2B5EF4-FFF2-40B4-BE49-F238E27FC236}">
                <a16:creationId xmlns:a16="http://schemas.microsoft.com/office/drawing/2014/main" id="{E436ABED-76D5-4219-BB88-222C09DDA6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24613" r="6088" b="5863"/>
          <a:stretch/>
        </p:blipFill>
        <p:spPr>
          <a:xfrm>
            <a:off x="784481" y="4457701"/>
            <a:ext cx="2760318" cy="21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8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1116B10-8216-48B1-90F8-CDD417B8F023}"/>
              </a:ext>
            </a:extLst>
          </p:cNvPr>
          <p:cNvSpPr/>
          <p:nvPr/>
        </p:nvSpPr>
        <p:spPr>
          <a:xfrm>
            <a:off x="713874" y="92242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446C865D-CE91-466E-B3DC-4D6167015F1F}"/>
              </a:ext>
            </a:extLst>
          </p:cNvPr>
          <p:cNvSpPr/>
          <p:nvPr/>
        </p:nvSpPr>
        <p:spPr>
          <a:xfrm>
            <a:off x="1050758" y="922421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15700C2-FFED-4D22-98BC-A27EC4E92BCA}"/>
              </a:ext>
            </a:extLst>
          </p:cNvPr>
          <p:cNvSpPr/>
          <p:nvPr/>
        </p:nvSpPr>
        <p:spPr>
          <a:xfrm>
            <a:off x="1917032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76C2C55-2626-47BC-831C-70E19F33CDD4}"/>
              </a:ext>
            </a:extLst>
          </p:cNvPr>
          <p:cNvSpPr/>
          <p:nvPr/>
        </p:nvSpPr>
        <p:spPr>
          <a:xfrm>
            <a:off x="2253916" y="92242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29C4-AD9A-4091-931A-1FB990B6F951}"/>
              </a:ext>
            </a:extLst>
          </p:cNvPr>
          <p:cNvSpPr/>
          <p:nvPr/>
        </p:nvSpPr>
        <p:spPr>
          <a:xfrm>
            <a:off x="3120190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2B5226A-DADA-41DA-8B89-D22FED35F602}"/>
              </a:ext>
            </a:extLst>
          </p:cNvPr>
          <p:cNvSpPr/>
          <p:nvPr/>
        </p:nvSpPr>
        <p:spPr>
          <a:xfrm>
            <a:off x="3457074" y="882316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26144B3-9AFA-4763-85D9-8BA710158163}"/>
              </a:ext>
            </a:extLst>
          </p:cNvPr>
          <p:cNvSpPr/>
          <p:nvPr/>
        </p:nvSpPr>
        <p:spPr>
          <a:xfrm>
            <a:off x="4502388" y="85825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953780A-23E0-46E3-82D7-BD37FACD624F}"/>
              </a:ext>
            </a:extLst>
          </p:cNvPr>
          <p:cNvSpPr/>
          <p:nvPr/>
        </p:nvSpPr>
        <p:spPr>
          <a:xfrm>
            <a:off x="5070782" y="882316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E511B4A-408D-4789-9DF2-D09527603084}"/>
              </a:ext>
            </a:extLst>
          </p:cNvPr>
          <p:cNvSpPr/>
          <p:nvPr/>
        </p:nvSpPr>
        <p:spPr>
          <a:xfrm>
            <a:off x="5937056" y="842212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C581C19-5596-4F9E-B341-6A30EF371AD3}"/>
              </a:ext>
            </a:extLst>
          </p:cNvPr>
          <p:cNvSpPr/>
          <p:nvPr/>
        </p:nvSpPr>
        <p:spPr>
          <a:xfrm>
            <a:off x="6899078" y="88231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B9C7E49-A2CF-442B-8FCC-E95F1A788DFD}"/>
              </a:ext>
            </a:extLst>
          </p:cNvPr>
          <p:cNvSpPr/>
          <p:nvPr/>
        </p:nvSpPr>
        <p:spPr>
          <a:xfrm>
            <a:off x="7753389" y="858255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C1454752-E632-4341-95F6-4FD3A7A5151D}"/>
              </a:ext>
            </a:extLst>
          </p:cNvPr>
          <p:cNvSpPr/>
          <p:nvPr/>
        </p:nvSpPr>
        <p:spPr>
          <a:xfrm>
            <a:off x="8102236" y="842212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CB05354-33D9-487C-B410-F7E5A39253ED}"/>
              </a:ext>
            </a:extLst>
          </p:cNvPr>
          <p:cNvSpPr/>
          <p:nvPr/>
        </p:nvSpPr>
        <p:spPr>
          <a:xfrm>
            <a:off x="8968510" y="826167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0DBDD83-1728-49CA-98D8-D1251F4D71F7}"/>
              </a:ext>
            </a:extLst>
          </p:cNvPr>
          <p:cNvSpPr/>
          <p:nvPr/>
        </p:nvSpPr>
        <p:spPr>
          <a:xfrm>
            <a:off x="986589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677F10C-6E24-45B6-852A-DC094D6A384B}"/>
              </a:ext>
            </a:extLst>
          </p:cNvPr>
          <p:cNvSpPr/>
          <p:nvPr/>
        </p:nvSpPr>
        <p:spPr>
          <a:xfrm>
            <a:off x="2181726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9598FCB-1352-41C6-8B49-78DAB3191A5B}"/>
              </a:ext>
            </a:extLst>
          </p:cNvPr>
          <p:cNvSpPr/>
          <p:nvPr/>
        </p:nvSpPr>
        <p:spPr>
          <a:xfrm>
            <a:off x="3384884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2008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13C51FC-D406-4B10-A41D-07BEDCF24E0E}"/>
              </a:ext>
            </a:extLst>
          </p:cNvPr>
          <p:cNvSpPr/>
          <p:nvPr/>
        </p:nvSpPr>
        <p:spPr>
          <a:xfrm>
            <a:off x="4998592" y="1114925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2015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ABEC6DF-D58B-42D5-8E01-347F1D89B16A}"/>
              </a:ext>
            </a:extLst>
          </p:cNvPr>
          <p:cNvSpPr/>
          <p:nvPr/>
        </p:nvSpPr>
        <p:spPr>
          <a:xfrm>
            <a:off x="6858973" y="1114925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2019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1819D3D-9804-4B93-A5D9-0B580AAF101E}"/>
              </a:ext>
            </a:extLst>
          </p:cNvPr>
          <p:cNvSpPr/>
          <p:nvPr/>
        </p:nvSpPr>
        <p:spPr>
          <a:xfrm>
            <a:off x="8066141" y="1114925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C74506C7-6C1E-46DC-8F95-ED167D7F6BEA}"/>
              </a:ext>
            </a:extLst>
          </p:cNvPr>
          <p:cNvSpPr/>
          <p:nvPr/>
        </p:nvSpPr>
        <p:spPr>
          <a:xfrm>
            <a:off x="9965180" y="842212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7D3CE40-2B40-4D98-9F8A-99A45AB81E07}"/>
              </a:ext>
            </a:extLst>
          </p:cNvPr>
          <p:cNvSpPr/>
          <p:nvPr/>
        </p:nvSpPr>
        <p:spPr>
          <a:xfrm>
            <a:off x="11717368" y="826167"/>
            <a:ext cx="200526" cy="1925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763C292-6781-4362-ABA4-B5DBC376690A}"/>
              </a:ext>
            </a:extLst>
          </p:cNvPr>
          <p:cNvSpPr/>
          <p:nvPr/>
        </p:nvSpPr>
        <p:spPr>
          <a:xfrm>
            <a:off x="10814999" y="1114925"/>
            <a:ext cx="802106" cy="19250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2025</a:t>
            </a:r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296E8D26-DEBD-40D5-B005-F02E2D865224}"/>
              </a:ext>
            </a:extLst>
          </p:cNvPr>
          <p:cNvSpPr/>
          <p:nvPr/>
        </p:nvSpPr>
        <p:spPr>
          <a:xfrm>
            <a:off x="10805423" y="826167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Gráfico 30" descr="Foguete com preenchimento sólido">
            <a:extLst>
              <a:ext uri="{FF2B5EF4-FFF2-40B4-BE49-F238E27FC236}">
                <a16:creationId xmlns:a16="http://schemas.microsoft.com/office/drawing/2014/main" id="{C78BAE3A-8B8C-4176-862D-DE7133A9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86017">
            <a:off x="188496" y="1299727"/>
            <a:ext cx="914400" cy="914400"/>
          </a:xfrm>
          <a:prstGeom prst="rect">
            <a:avLst/>
          </a:prstGeom>
        </p:spPr>
      </p:pic>
      <p:pic>
        <p:nvPicPr>
          <p:cNvPr id="32" name="Gráfico 31" descr="Foguete com preenchimento sólido">
            <a:extLst>
              <a:ext uri="{FF2B5EF4-FFF2-40B4-BE49-F238E27FC236}">
                <a16:creationId xmlns:a16="http://schemas.microsoft.com/office/drawing/2014/main" id="{2B1A87A2-A6AD-444D-8982-178C9FDD5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86017">
            <a:off x="7377181" y="1316276"/>
            <a:ext cx="914400" cy="914400"/>
          </a:xfrm>
          <a:prstGeom prst="rect">
            <a:avLst/>
          </a:prstGeom>
        </p:spPr>
      </p:pic>
      <p:pic>
        <p:nvPicPr>
          <p:cNvPr id="33" name="Gráfico 32" descr="Foguete com preenchimento sólido">
            <a:extLst>
              <a:ext uri="{FF2B5EF4-FFF2-40B4-BE49-F238E27FC236}">
                <a16:creationId xmlns:a16="http://schemas.microsoft.com/office/drawing/2014/main" id="{9374B117-834A-44B3-8651-0486F3FC2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286017">
            <a:off x="4289576" y="1236066"/>
            <a:ext cx="914400" cy="914400"/>
          </a:xfrm>
          <a:prstGeom prst="rect">
            <a:avLst/>
          </a:prstGeom>
        </p:spPr>
      </p:pic>
      <p:pic>
        <p:nvPicPr>
          <p:cNvPr id="34" name="Gráfico 33" descr="Foguete com preenchimento sólido">
            <a:extLst>
              <a:ext uri="{FF2B5EF4-FFF2-40B4-BE49-F238E27FC236}">
                <a16:creationId xmlns:a16="http://schemas.microsoft.com/office/drawing/2014/main" id="{DF427C23-9F09-4FF5-9906-A6B536137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86017">
            <a:off x="11326548" y="1260128"/>
            <a:ext cx="914400" cy="9144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9A7312C1-6243-424E-8EAC-2EC4944DFAA1}"/>
              </a:ext>
            </a:extLst>
          </p:cNvPr>
          <p:cNvSpPr/>
          <p:nvPr/>
        </p:nvSpPr>
        <p:spPr>
          <a:xfrm>
            <a:off x="713874" y="2335270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para a Direita 35">
            <a:extLst>
              <a:ext uri="{FF2B5EF4-FFF2-40B4-BE49-F238E27FC236}">
                <a16:creationId xmlns:a16="http://schemas.microsoft.com/office/drawing/2014/main" id="{36DB3733-459C-41CC-A67A-13F3C22F9301}"/>
              </a:ext>
            </a:extLst>
          </p:cNvPr>
          <p:cNvSpPr/>
          <p:nvPr/>
        </p:nvSpPr>
        <p:spPr>
          <a:xfrm>
            <a:off x="1050758" y="233527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F6B66560-1FF6-4C28-9914-0D59A18E6152}"/>
              </a:ext>
            </a:extLst>
          </p:cNvPr>
          <p:cNvSpPr/>
          <p:nvPr/>
        </p:nvSpPr>
        <p:spPr>
          <a:xfrm>
            <a:off x="1917032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457FDC37-27B7-41E5-BE1B-8FB402ADEA13}"/>
              </a:ext>
            </a:extLst>
          </p:cNvPr>
          <p:cNvSpPr/>
          <p:nvPr/>
        </p:nvSpPr>
        <p:spPr>
          <a:xfrm>
            <a:off x="2253916" y="2335269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8B618E4-40B3-4A3E-8990-4702EAE758BB}"/>
              </a:ext>
            </a:extLst>
          </p:cNvPr>
          <p:cNvSpPr/>
          <p:nvPr/>
        </p:nvSpPr>
        <p:spPr>
          <a:xfrm>
            <a:off x="3120190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60F54458-2221-4034-B057-AAC5FAED9B74}"/>
              </a:ext>
            </a:extLst>
          </p:cNvPr>
          <p:cNvSpPr/>
          <p:nvPr/>
        </p:nvSpPr>
        <p:spPr>
          <a:xfrm>
            <a:off x="3830290" y="2295165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B991FC9-59CE-4AC8-8AF7-EDE8C7B2E53E}"/>
              </a:ext>
            </a:extLst>
          </p:cNvPr>
          <p:cNvSpPr/>
          <p:nvPr/>
        </p:nvSpPr>
        <p:spPr>
          <a:xfrm>
            <a:off x="4696564" y="225506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Seta: para a Direita 41">
            <a:extLst>
              <a:ext uri="{FF2B5EF4-FFF2-40B4-BE49-F238E27FC236}">
                <a16:creationId xmlns:a16="http://schemas.microsoft.com/office/drawing/2014/main" id="{F04F8F00-575D-459A-9F04-A56C66E92D11}"/>
              </a:ext>
            </a:extLst>
          </p:cNvPr>
          <p:cNvSpPr/>
          <p:nvPr/>
        </p:nvSpPr>
        <p:spPr>
          <a:xfrm>
            <a:off x="5033448" y="2295165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DD74813-4893-49FA-A677-B2F51E7B7E7A}"/>
              </a:ext>
            </a:extLst>
          </p:cNvPr>
          <p:cNvSpPr/>
          <p:nvPr/>
        </p:nvSpPr>
        <p:spPr>
          <a:xfrm>
            <a:off x="5899722" y="2255061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68011A9E-CA76-43E2-AF22-29A4BCC4CD05}"/>
              </a:ext>
            </a:extLst>
          </p:cNvPr>
          <p:cNvSpPr/>
          <p:nvPr/>
        </p:nvSpPr>
        <p:spPr>
          <a:xfrm>
            <a:off x="6236606" y="2295165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142C87D-5D96-4E37-9D67-86E05EAC83A6}"/>
              </a:ext>
            </a:extLst>
          </p:cNvPr>
          <p:cNvSpPr/>
          <p:nvPr/>
        </p:nvSpPr>
        <p:spPr>
          <a:xfrm>
            <a:off x="7102880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4ECCF041-ED38-4181-A0E3-1264B443A8C7}"/>
              </a:ext>
            </a:extLst>
          </p:cNvPr>
          <p:cNvSpPr/>
          <p:nvPr/>
        </p:nvSpPr>
        <p:spPr>
          <a:xfrm>
            <a:off x="7439764" y="2255061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B9A59E3D-B644-4C50-878D-5EC6CC2438B8}"/>
              </a:ext>
            </a:extLst>
          </p:cNvPr>
          <p:cNvSpPr/>
          <p:nvPr/>
        </p:nvSpPr>
        <p:spPr>
          <a:xfrm>
            <a:off x="8306038" y="2239016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13B2A067-09D5-435F-9F41-E73AFBE1EEAA}"/>
              </a:ext>
            </a:extLst>
          </p:cNvPr>
          <p:cNvSpPr/>
          <p:nvPr/>
        </p:nvSpPr>
        <p:spPr>
          <a:xfrm>
            <a:off x="986589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97602F1F-C605-4926-BBF4-3709D5780480}"/>
              </a:ext>
            </a:extLst>
          </p:cNvPr>
          <p:cNvSpPr/>
          <p:nvPr/>
        </p:nvSpPr>
        <p:spPr>
          <a:xfrm>
            <a:off x="2181726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2007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BBCADB94-135A-4E51-9B39-56E688417C1D}"/>
              </a:ext>
            </a:extLst>
          </p:cNvPr>
          <p:cNvSpPr/>
          <p:nvPr/>
        </p:nvSpPr>
        <p:spPr>
          <a:xfrm>
            <a:off x="3758100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2010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9174CDA-BDCA-431D-A9C7-31F328CED7D4}"/>
              </a:ext>
            </a:extLst>
          </p:cNvPr>
          <p:cNvSpPr/>
          <p:nvPr/>
        </p:nvSpPr>
        <p:spPr>
          <a:xfrm>
            <a:off x="4961258" y="2527774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2011</a:t>
            </a: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DF6F207-255C-4594-A758-EF7CC34BEF9A}"/>
              </a:ext>
            </a:extLst>
          </p:cNvPr>
          <p:cNvSpPr/>
          <p:nvPr/>
        </p:nvSpPr>
        <p:spPr>
          <a:xfrm>
            <a:off x="6196501" y="2527774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0C2BF83F-96E0-45EF-92C4-E2ECCB8239CB}"/>
              </a:ext>
            </a:extLst>
          </p:cNvPr>
          <p:cNvSpPr/>
          <p:nvPr/>
        </p:nvSpPr>
        <p:spPr>
          <a:xfrm>
            <a:off x="7403669" y="2527774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B352C2AC-A632-41BE-9C15-4377E52AB037}"/>
              </a:ext>
            </a:extLst>
          </p:cNvPr>
          <p:cNvSpPr/>
          <p:nvPr/>
        </p:nvSpPr>
        <p:spPr>
          <a:xfrm>
            <a:off x="8679017" y="227110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4AFA24B7-5A48-48AD-82CC-37A8367E5328}"/>
              </a:ext>
            </a:extLst>
          </p:cNvPr>
          <p:cNvSpPr/>
          <p:nvPr/>
        </p:nvSpPr>
        <p:spPr>
          <a:xfrm>
            <a:off x="9545291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3A35FD7-6EB7-41A8-B790-C12AFA72A727}"/>
              </a:ext>
            </a:extLst>
          </p:cNvPr>
          <p:cNvSpPr/>
          <p:nvPr/>
        </p:nvSpPr>
        <p:spPr>
          <a:xfrm>
            <a:off x="8642922" y="2543819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3A6F7B73-0C8E-4543-9EC5-251C98652E9B}"/>
              </a:ext>
            </a:extLst>
          </p:cNvPr>
          <p:cNvSpPr/>
          <p:nvPr/>
        </p:nvSpPr>
        <p:spPr>
          <a:xfrm>
            <a:off x="485683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Eletricista residencial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CC9236A-DB9F-4571-A634-629B59078C39}"/>
              </a:ext>
            </a:extLst>
          </p:cNvPr>
          <p:cNvSpPr/>
          <p:nvPr/>
        </p:nvSpPr>
        <p:spPr>
          <a:xfrm>
            <a:off x="1917032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eletrônica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A1CFF2E6-BDFC-41FD-8881-9F2577E283B8}"/>
              </a:ext>
            </a:extLst>
          </p:cNvPr>
          <p:cNvSpPr/>
          <p:nvPr/>
        </p:nvSpPr>
        <p:spPr>
          <a:xfrm>
            <a:off x="3320716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mecânica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9A42E0E-C290-44AA-BCCE-0BC3BC9320AE}"/>
              </a:ext>
            </a:extLst>
          </p:cNvPr>
          <p:cNvSpPr/>
          <p:nvPr/>
        </p:nvSpPr>
        <p:spPr>
          <a:xfrm>
            <a:off x="4781410" y="209028"/>
            <a:ext cx="1445018" cy="5608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Engenheiro de Produção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85C49D5-5014-4763-95B2-F38D9CDD6055}"/>
              </a:ext>
            </a:extLst>
          </p:cNvPr>
          <p:cNvSpPr/>
          <p:nvPr/>
        </p:nvSpPr>
        <p:spPr>
          <a:xfrm>
            <a:off x="6377235" y="220338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de Produção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B8C4300F-338F-4D46-85EC-E72FAEB596D1}"/>
              </a:ext>
            </a:extLst>
          </p:cNvPr>
          <p:cNvSpPr/>
          <p:nvPr/>
        </p:nvSpPr>
        <p:spPr>
          <a:xfrm>
            <a:off x="7929378" y="224092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MBA em Gestão de Projetos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31CA0CC-CCCF-45FD-AEEE-0078DDFF94BE}"/>
              </a:ext>
            </a:extLst>
          </p:cNvPr>
          <p:cNvSpPr/>
          <p:nvPr/>
        </p:nvSpPr>
        <p:spPr>
          <a:xfrm>
            <a:off x="9481521" y="224091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 Mecânica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914119E1-39BE-4AB1-814B-CCC9F5621644}"/>
              </a:ext>
            </a:extLst>
          </p:cNvPr>
          <p:cNvSpPr/>
          <p:nvPr/>
        </p:nvSpPr>
        <p:spPr>
          <a:xfrm>
            <a:off x="10981237" y="208139"/>
            <a:ext cx="1139228" cy="56081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Doutor em Eng. de Produção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2A5E8163-7D61-43F2-BBA4-B9693E05A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20" y="2820024"/>
            <a:ext cx="1428750" cy="59055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C30FB250-AA89-45F9-9BCB-AF061EFB65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4556" y="2912784"/>
            <a:ext cx="1468636" cy="36486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D6A2F280-BB70-44D1-8FB7-E4BBF39E90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842" y="2872187"/>
            <a:ext cx="1428750" cy="486224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31AC9B05-8533-44FD-ADD0-2888E6267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7784" y="2765284"/>
            <a:ext cx="1558738" cy="1084667"/>
          </a:xfrm>
          <a:prstGeom prst="rect">
            <a:avLst/>
          </a:prstGeom>
        </p:spPr>
      </p:pic>
      <p:pic>
        <p:nvPicPr>
          <p:cNvPr id="82" name="Imagem 81" descr="Logotipo, nome da empresa&#10;&#10;Descrição gerada automaticamente">
            <a:extLst>
              <a:ext uri="{FF2B5EF4-FFF2-40B4-BE49-F238E27FC236}">
                <a16:creationId xmlns:a16="http://schemas.microsoft.com/office/drawing/2014/main" id="{1477CDB5-6E4B-4434-B1A1-09F5E853941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45" y="2857867"/>
            <a:ext cx="1041081" cy="770400"/>
          </a:xfrm>
          <a:prstGeom prst="rect">
            <a:avLst/>
          </a:prstGeom>
        </p:spPr>
      </p:pic>
      <p:sp>
        <p:nvSpPr>
          <p:cNvPr id="85" name="Seta: para a Direita 84">
            <a:extLst>
              <a:ext uri="{FF2B5EF4-FFF2-40B4-BE49-F238E27FC236}">
                <a16:creationId xmlns:a16="http://schemas.microsoft.com/office/drawing/2014/main" id="{7A447882-ACA1-4539-96E7-B7583D1C193C}"/>
              </a:ext>
            </a:extLst>
          </p:cNvPr>
          <p:cNvSpPr/>
          <p:nvPr/>
        </p:nvSpPr>
        <p:spPr>
          <a:xfrm>
            <a:off x="9868064" y="226439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Seta: para a Direita 85">
            <a:extLst>
              <a:ext uri="{FF2B5EF4-FFF2-40B4-BE49-F238E27FC236}">
                <a16:creationId xmlns:a16="http://schemas.microsoft.com/office/drawing/2014/main" id="{60F2F554-058E-4E34-8389-ABA05A4ECEC5}"/>
              </a:ext>
            </a:extLst>
          </p:cNvPr>
          <p:cNvSpPr/>
          <p:nvPr/>
        </p:nvSpPr>
        <p:spPr>
          <a:xfrm>
            <a:off x="10649048" y="227691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8" name="Gráfico 87" descr="Infinito com preenchimento sólido">
            <a:extLst>
              <a:ext uri="{FF2B5EF4-FFF2-40B4-BE49-F238E27FC236}">
                <a16:creationId xmlns:a16="http://schemas.microsoft.com/office/drawing/2014/main" id="{13BA815F-8AEE-4F31-A532-CAA5C0DD63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11731" y="2012581"/>
            <a:ext cx="773705" cy="773705"/>
          </a:xfrm>
          <a:prstGeom prst="rect">
            <a:avLst/>
          </a:prstGeom>
        </p:spPr>
      </p:pic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520BE7FE-DB6F-4DB6-A50E-9AFADF22002A}"/>
              </a:ext>
            </a:extLst>
          </p:cNvPr>
          <p:cNvCxnSpPr/>
          <p:nvPr/>
        </p:nvCxnSpPr>
        <p:spPr>
          <a:xfrm flipV="1">
            <a:off x="144973" y="3720850"/>
            <a:ext cx="11902053" cy="648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7A80CA98-3EC8-467D-80D6-2765F04DC7B2}"/>
              </a:ext>
            </a:extLst>
          </p:cNvPr>
          <p:cNvCxnSpPr/>
          <p:nvPr/>
        </p:nvCxnSpPr>
        <p:spPr>
          <a:xfrm>
            <a:off x="7767713" y="3849951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73697C1-6F70-4E14-B72B-E834CED2DC5D}"/>
              </a:ext>
            </a:extLst>
          </p:cNvPr>
          <p:cNvSpPr txBox="1"/>
          <p:nvPr/>
        </p:nvSpPr>
        <p:spPr>
          <a:xfrm>
            <a:off x="443718" y="3940623"/>
            <a:ext cx="3514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Tavares, et al. (2010). O sistema do Time de Robôs </a:t>
            </a:r>
            <a:r>
              <a:rPr lang="pt-BR" dirty="0" err="1"/>
              <a:t>USPDroids</a:t>
            </a:r>
            <a:r>
              <a:rPr lang="pt-BR" dirty="0"/>
              <a:t> SSL. LARC 2010. 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5832EC86-0681-431B-979B-93148D678B0A}"/>
              </a:ext>
            </a:extLst>
          </p:cNvPr>
          <p:cNvSpPr txBox="1"/>
          <p:nvPr/>
        </p:nvSpPr>
        <p:spPr>
          <a:xfrm>
            <a:off x="4018130" y="5451843"/>
            <a:ext cx="351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Tavares, C.S., Godinho Filho, M.(2010). Dimensionamento de Lotes através da Abordagem QRM.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XXVII </a:t>
            </a:r>
            <a:r>
              <a:rPr lang="pt-BR" dirty="0"/>
              <a:t>SIMPEP.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714C51D8-1EAF-4A90-8168-1D5162076A3C}"/>
              </a:ext>
            </a:extLst>
          </p:cNvPr>
          <p:cNvSpPr txBox="1"/>
          <p:nvPr/>
        </p:nvSpPr>
        <p:spPr>
          <a:xfrm>
            <a:off x="478968" y="5171666"/>
            <a:ext cx="351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Tavares, C.S., Godinho Filho, M. </a:t>
            </a:r>
            <a:r>
              <a:rPr lang="pt-BR" dirty="0" err="1"/>
              <a:t>Munari</a:t>
            </a:r>
            <a:r>
              <a:rPr lang="pt-BR" dirty="0"/>
              <a:t> Junior, P.A. (2019). Um Modelo de Otimização Robusta para Seleção de Fornecedores sob Incertezas. SENGI 2019.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9968891A-5001-4867-B456-D628635B31AC}"/>
              </a:ext>
            </a:extLst>
          </p:cNvPr>
          <p:cNvSpPr txBox="1"/>
          <p:nvPr/>
        </p:nvSpPr>
        <p:spPr>
          <a:xfrm>
            <a:off x="4034606" y="3935781"/>
            <a:ext cx="351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Tavares, C.S., </a:t>
            </a:r>
            <a:r>
              <a:rPr lang="pt-BR" dirty="0" err="1"/>
              <a:t>Piagge</a:t>
            </a:r>
            <a:r>
              <a:rPr lang="pt-BR" dirty="0"/>
              <a:t>, R. (2020). Previsão de Demanda e Dimensionamento de Lotes em uma Empresa de Máquinas Agrícolas. ENEGEP 2020.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C1CF03AE-2F14-4A23-8B20-0744DE442AF5}"/>
              </a:ext>
            </a:extLst>
          </p:cNvPr>
          <p:cNvCxnSpPr/>
          <p:nvPr/>
        </p:nvCxnSpPr>
        <p:spPr>
          <a:xfrm>
            <a:off x="3937199" y="3871182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622B472D-E86D-4546-8BA6-FD48B312CE1A}"/>
              </a:ext>
            </a:extLst>
          </p:cNvPr>
          <p:cNvSpPr txBox="1"/>
          <p:nvPr/>
        </p:nvSpPr>
        <p:spPr>
          <a:xfrm>
            <a:off x="7953899" y="3946286"/>
            <a:ext cx="351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Tavares, et al. (2021). Relação entre a Utilização do Fluído Magnético-Reológico e a Alta Qualidade de Acabamento Superficial em um Processo de Polimento. 11º COBEF.</a:t>
            </a:r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E469D21D-0AAA-4BDA-BBBB-68A95C69D56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0" y="1344554"/>
            <a:ext cx="1148444" cy="416004"/>
          </a:xfrm>
          <a:prstGeom prst="rect">
            <a:avLst/>
          </a:prstGeom>
        </p:spPr>
      </p:pic>
      <p:pic>
        <p:nvPicPr>
          <p:cNvPr id="30" name="Imagem 29" descr="Logotipo, nome da empresa&#10;&#10;Descrição gerada automaticamente">
            <a:extLst>
              <a:ext uri="{FF2B5EF4-FFF2-40B4-BE49-F238E27FC236}">
                <a16:creationId xmlns:a16="http://schemas.microsoft.com/office/drawing/2014/main" id="{F55CC26E-96D4-40B1-86BA-8F4C8D79796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32954" r="15782" b="34753"/>
          <a:stretch/>
        </p:blipFill>
        <p:spPr>
          <a:xfrm>
            <a:off x="2361056" y="1340736"/>
            <a:ext cx="1683836" cy="415362"/>
          </a:xfrm>
          <a:prstGeom prst="rect">
            <a:avLst/>
          </a:prstGeom>
        </p:spPr>
      </p:pic>
      <p:pic>
        <p:nvPicPr>
          <p:cNvPr id="58" name="Imagem 57" descr="Logotipo, nome da empresa&#10;&#10;Descrição gerada automaticamente">
            <a:extLst>
              <a:ext uri="{FF2B5EF4-FFF2-40B4-BE49-F238E27FC236}">
                <a16:creationId xmlns:a16="http://schemas.microsoft.com/office/drawing/2014/main" id="{AF64EE09-B1AD-4B0D-9498-A9C008383F2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82" y="1336554"/>
            <a:ext cx="960821" cy="682689"/>
          </a:xfrm>
          <a:prstGeom prst="rect">
            <a:avLst/>
          </a:prstGeom>
        </p:spPr>
      </p:pic>
      <p:pic>
        <p:nvPicPr>
          <p:cNvPr id="60" name="Imagem 59" descr="Logotipo, nome da empresa&#10;&#10;Descrição gerada automaticamente">
            <a:extLst>
              <a:ext uri="{FF2B5EF4-FFF2-40B4-BE49-F238E27FC236}">
                <a16:creationId xmlns:a16="http://schemas.microsoft.com/office/drawing/2014/main" id="{200C5C08-2EB5-4BF2-93CD-0790A173441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20" y="1354920"/>
            <a:ext cx="998649" cy="729052"/>
          </a:xfrm>
          <a:prstGeom prst="rect">
            <a:avLst/>
          </a:prstGeom>
        </p:spPr>
      </p:pic>
      <p:pic>
        <p:nvPicPr>
          <p:cNvPr id="70" name="Imagem 69" descr="Uma imagem contendo Logotipo&#10;&#10;Descrição gerada automaticamente">
            <a:extLst>
              <a:ext uri="{FF2B5EF4-FFF2-40B4-BE49-F238E27FC236}">
                <a16:creationId xmlns:a16="http://schemas.microsoft.com/office/drawing/2014/main" id="{40E4F011-3027-41FB-958B-F6BF8C9B6FA8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3" r="32280"/>
          <a:stretch/>
        </p:blipFill>
        <p:spPr>
          <a:xfrm>
            <a:off x="8789654" y="1328948"/>
            <a:ext cx="609778" cy="874889"/>
          </a:xfrm>
          <a:prstGeom prst="rect">
            <a:avLst/>
          </a:prstGeom>
        </p:spPr>
      </p:pic>
      <p:pic>
        <p:nvPicPr>
          <p:cNvPr id="94" name="Imagem 93" descr="Logotipo, nome da empresa&#10;&#10;Descrição gerada automaticamente">
            <a:extLst>
              <a:ext uri="{FF2B5EF4-FFF2-40B4-BE49-F238E27FC236}">
                <a16:creationId xmlns:a16="http://schemas.microsoft.com/office/drawing/2014/main" id="{687081FB-E6A1-4C1E-AFD3-2DAC8FE7990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047" y="1411592"/>
            <a:ext cx="998649" cy="729052"/>
          </a:xfrm>
          <a:prstGeom prst="rect">
            <a:avLst/>
          </a:prstGeom>
        </p:spPr>
      </p:pic>
      <p:pic>
        <p:nvPicPr>
          <p:cNvPr id="57" name="Imagem 56" descr="Logotipo&#10;&#10;Descrição gerada automaticamente">
            <a:extLst>
              <a:ext uri="{FF2B5EF4-FFF2-40B4-BE49-F238E27FC236}">
                <a16:creationId xmlns:a16="http://schemas.microsoft.com/office/drawing/2014/main" id="{E7FAD5E7-E554-FFAE-07DF-916985D954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942" y="2486144"/>
            <a:ext cx="1558739" cy="1272667"/>
          </a:xfrm>
          <a:prstGeom prst="rect">
            <a:avLst/>
          </a:prstGeom>
        </p:spPr>
      </p:pic>
      <p:pic>
        <p:nvPicPr>
          <p:cNvPr id="59" name="Picture 2" descr="Trabalhar na empresa Cognitivo.ai | Glassdoor">
            <a:extLst>
              <a:ext uri="{FF2B5EF4-FFF2-40B4-BE49-F238E27FC236}">
                <a16:creationId xmlns:a16="http://schemas.microsoft.com/office/drawing/2014/main" id="{6B009622-6F75-BC6D-2E0A-C40EEC74E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0" b="37543"/>
          <a:stretch/>
        </p:blipFill>
        <p:spPr bwMode="auto">
          <a:xfrm>
            <a:off x="10701363" y="2622726"/>
            <a:ext cx="1420544" cy="4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ursos e Eventos">
            <a:extLst>
              <a:ext uri="{FF2B5EF4-FFF2-40B4-BE49-F238E27FC236}">
                <a16:creationId xmlns:a16="http://schemas.microsoft.com/office/drawing/2014/main" id="{D5455478-AF74-77AD-C899-086600A98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56" y="3156027"/>
            <a:ext cx="836560" cy="61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2BA4840A-C030-A00E-D1B4-BA9DDADF8503}"/>
              </a:ext>
            </a:extLst>
          </p:cNvPr>
          <p:cNvSpPr txBox="1"/>
          <p:nvPr/>
        </p:nvSpPr>
        <p:spPr>
          <a:xfrm>
            <a:off x="7912062" y="5404107"/>
            <a:ext cx="351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Tavares, C. S. , </a:t>
            </a:r>
            <a:r>
              <a:rPr lang="pt-BR" dirty="0" err="1"/>
              <a:t>Benaque</a:t>
            </a:r>
            <a:r>
              <a:rPr lang="pt-BR" dirty="0"/>
              <a:t>, J. R. (2022). Análise Computacional da Produção de Próteses Humanas via Otimização Robusta. V Simpósio de Fabricação Mecânica.</a:t>
            </a:r>
          </a:p>
        </p:txBody>
      </p:sp>
    </p:spTree>
    <p:extLst>
      <p:ext uri="{BB962C8B-B14F-4D97-AF65-F5344CB8AC3E}">
        <p14:creationId xmlns:p14="http://schemas.microsoft.com/office/powerpoint/2010/main" val="294712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>
                <a:extLst>
                  <a:ext uri="{FF2B5EF4-FFF2-40B4-BE49-F238E27FC236}">
                    <a16:creationId xmlns:a16="http://schemas.microsoft.com/office/drawing/2014/main" id="{CBACE2CE-ED26-E777-ED76-FBF4F2F4C2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6606246"/>
                  </p:ext>
                </p:extLst>
              </p:nvPr>
            </p:nvGraphicFramePr>
            <p:xfrm>
              <a:off x="361412" y="2921445"/>
              <a:ext cx="8295245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4704">
                      <a:extLst>
                        <a:ext uri="{9D8B030D-6E8A-4147-A177-3AD203B41FA5}">
                          <a16:colId xmlns:a16="http://schemas.microsoft.com/office/drawing/2014/main" val="3166772096"/>
                        </a:ext>
                      </a:extLst>
                    </a:gridCol>
                    <a:gridCol w="7670541">
                      <a:extLst>
                        <a:ext uri="{9D8B030D-6E8A-4147-A177-3AD203B41FA5}">
                          <a16:colId xmlns:a16="http://schemas.microsoft.com/office/drawing/2014/main" val="29373825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Custo unitário do projeto </a:t>
                          </a:r>
                          <a14:m>
                            <m:oMath xmlns:m="http://schemas.openxmlformats.org/officeDocument/2006/math"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pt-BR" dirty="0"/>
                            <a:t>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1322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pt-BR" sz="1800" kern="1200" dirty="0"/>
                            <a:t>Valor presente Líquido (VPL) do projeto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i="1" kern="1200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800" b="0" i="0" kern="120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142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800" kern="1200" dirty="0">
                              <a:effectLst/>
                            </a:rPr>
                            <a:t>Budget disponível para investimento nos projetos.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70249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>
                <a:extLst>
                  <a:ext uri="{FF2B5EF4-FFF2-40B4-BE49-F238E27FC236}">
                    <a16:creationId xmlns:a16="http://schemas.microsoft.com/office/drawing/2014/main" id="{CBACE2CE-ED26-E777-ED76-FBF4F2F4C2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6606246"/>
                  </p:ext>
                </p:extLst>
              </p:nvPr>
            </p:nvGraphicFramePr>
            <p:xfrm>
              <a:off x="361412" y="2921445"/>
              <a:ext cx="8295245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4704">
                      <a:extLst>
                        <a:ext uri="{9D8B030D-6E8A-4147-A177-3AD203B41FA5}">
                          <a16:colId xmlns:a16="http://schemas.microsoft.com/office/drawing/2014/main" val="3166772096"/>
                        </a:ext>
                      </a:extLst>
                    </a:gridCol>
                    <a:gridCol w="7670541">
                      <a:extLst>
                        <a:ext uri="{9D8B030D-6E8A-4147-A177-3AD203B41FA5}">
                          <a16:colId xmlns:a16="http://schemas.microsoft.com/office/drawing/2014/main" val="29373825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t="-8197" r="-122233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8181" t="-8197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322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t="-108197" r="-122233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8181" t="-108197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142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t="-208197" r="-122233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800" kern="1200" dirty="0">
                              <a:effectLst/>
                            </a:rPr>
                            <a:t>Budget disponível para investimento nos projetos.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70249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>
            <a:extLst>
              <a:ext uri="{FF2B5EF4-FFF2-40B4-BE49-F238E27FC236}">
                <a16:creationId xmlns:a16="http://schemas.microsoft.com/office/drawing/2014/main" id="{72818ECC-439B-BA02-4B32-D3DA3A3E37D1}"/>
              </a:ext>
            </a:extLst>
          </p:cNvPr>
          <p:cNvSpPr/>
          <p:nvPr/>
        </p:nvSpPr>
        <p:spPr>
          <a:xfrm>
            <a:off x="119180" y="2139099"/>
            <a:ext cx="1454244" cy="53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80"/>
              </a:spcAft>
            </a:pPr>
            <a:r>
              <a:rPr lang="pt-BR" sz="2200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Parâmetros</a:t>
            </a:r>
            <a:endParaRPr lang="pt-BR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A3382F4F-D030-A993-C18A-C5C924F80B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098868"/>
                  </p:ext>
                </p:extLst>
              </p:nvPr>
            </p:nvGraphicFramePr>
            <p:xfrm>
              <a:off x="231682" y="1768259"/>
              <a:ext cx="4167547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1008">
                      <a:extLst>
                        <a:ext uri="{9D8B030D-6E8A-4147-A177-3AD203B41FA5}">
                          <a16:colId xmlns:a16="http://schemas.microsoft.com/office/drawing/2014/main" val="1278922032"/>
                        </a:ext>
                      </a:extLst>
                    </a:gridCol>
                    <a:gridCol w="3756539">
                      <a:extLst>
                        <a:ext uri="{9D8B030D-6E8A-4147-A177-3AD203B41FA5}">
                          <a16:colId xmlns:a16="http://schemas.microsoft.com/office/drawing/2014/main" val="8566975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kern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800" kern="1200" dirty="0">
                              <a:effectLst/>
                            </a:rPr>
                            <a:t>Conjunto projetos de investimento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35339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A3382F4F-D030-A993-C18A-C5C924F80B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098868"/>
                  </p:ext>
                </p:extLst>
              </p:nvPr>
            </p:nvGraphicFramePr>
            <p:xfrm>
              <a:off x="231682" y="1768259"/>
              <a:ext cx="4167547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1008">
                      <a:extLst>
                        <a:ext uri="{9D8B030D-6E8A-4147-A177-3AD203B41FA5}">
                          <a16:colId xmlns:a16="http://schemas.microsoft.com/office/drawing/2014/main" val="1278922032"/>
                        </a:ext>
                      </a:extLst>
                    </a:gridCol>
                    <a:gridCol w="3756539">
                      <a:extLst>
                        <a:ext uri="{9D8B030D-6E8A-4147-A177-3AD203B41FA5}">
                          <a16:colId xmlns:a16="http://schemas.microsoft.com/office/drawing/2014/main" val="8566975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t="-8197" r="-92089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800" kern="1200" dirty="0">
                              <a:effectLst/>
                            </a:rPr>
                            <a:t>Conjunto projetos de investimento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35339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2EBEED64-DAC7-6719-590F-A0DF1533993E}"/>
              </a:ext>
            </a:extLst>
          </p:cNvPr>
          <p:cNvSpPr/>
          <p:nvPr/>
        </p:nvSpPr>
        <p:spPr>
          <a:xfrm>
            <a:off x="119180" y="1054252"/>
            <a:ext cx="1234633" cy="53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80"/>
              </a:spcAft>
            </a:pPr>
            <a:r>
              <a:rPr lang="pt-BR" sz="2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Conjunto</a:t>
            </a:r>
            <a:endParaRPr lang="pt-BR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Definição do Conjunto, Parâmetros e Variável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090A08B-2250-3DCB-E546-B04C77FA7DC4}"/>
              </a:ext>
            </a:extLst>
          </p:cNvPr>
          <p:cNvSpPr/>
          <p:nvPr/>
        </p:nvSpPr>
        <p:spPr>
          <a:xfrm>
            <a:off x="231682" y="4276933"/>
            <a:ext cx="2376741" cy="53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80"/>
              </a:spcAft>
            </a:pPr>
            <a:r>
              <a:rPr lang="pt-BR" sz="2200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de decisão</a:t>
            </a:r>
            <a:endParaRPr lang="pt-BR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a 11">
                <a:extLst>
                  <a:ext uri="{FF2B5EF4-FFF2-40B4-BE49-F238E27FC236}">
                    <a16:creationId xmlns:a16="http://schemas.microsoft.com/office/drawing/2014/main" id="{8EEDCE3C-C53A-4B9B-BB3E-2054C2C23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9885191"/>
                  </p:ext>
                </p:extLst>
              </p:nvPr>
            </p:nvGraphicFramePr>
            <p:xfrm>
              <a:off x="231682" y="4903923"/>
              <a:ext cx="9660172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27495">
                      <a:extLst>
                        <a:ext uri="{9D8B030D-6E8A-4147-A177-3AD203B41FA5}">
                          <a16:colId xmlns:a16="http://schemas.microsoft.com/office/drawing/2014/main" val="3166772096"/>
                        </a:ext>
                      </a:extLst>
                    </a:gridCol>
                    <a:gridCol w="8932677">
                      <a:extLst>
                        <a:ext uri="{9D8B030D-6E8A-4147-A177-3AD203B41FA5}">
                          <a16:colId xmlns:a16="http://schemas.microsoft.com/office/drawing/2014/main" val="29373825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pt-BR" sz="1800" kern="1200" dirty="0">
                              <a:effectLst/>
                            </a:rPr>
                            <a:t>Variável binária igual a 1 se, e somente se, o </a:t>
                          </a:r>
                          <a:r>
                            <a:rPr lang="pt-BR" sz="1800" kern="1200" dirty="0"/>
                            <a:t>projeto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i="1" kern="1200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800" b="0" i="0" kern="120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800" kern="1200" dirty="0">
                              <a:effectLst/>
                            </a:rPr>
                            <a:t>é selecionado para ser</a:t>
                          </a:r>
                          <a:r>
                            <a:rPr lang="pt-BR" sz="1800" kern="1200" baseline="0" dirty="0">
                              <a:effectLst/>
                            </a:rPr>
                            <a:t> investido.</a:t>
                          </a:r>
                          <a:endParaRPr lang="pt-BR" sz="18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142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a 11">
                <a:extLst>
                  <a:ext uri="{FF2B5EF4-FFF2-40B4-BE49-F238E27FC236}">
                    <a16:creationId xmlns:a16="http://schemas.microsoft.com/office/drawing/2014/main" id="{8EEDCE3C-C53A-4B9B-BB3E-2054C2C23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9885191"/>
                  </p:ext>
                </p:extLst>
              </p:nvPr>
            </p:nvGraphicFramePr>
            <p:xfrm>
              <a:off x="231682" y="4903923"/>
              <a:ext cx="9660172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27495">
                      <a:extLst>
                        <a:ext uri="{9D8B030D-6E8A-4147-A177-3AD203B41FA5}">
                          <a16:colId xmlns:a16="http://schemas.microsoft.com/office/drawing/2014/main" val="3166772096"/>
                        </a:ext>
                      </a:extLst>
                    </a:gridCol>
                    <a:gridCol w="8932677">
                      <a:extLst>
                        <a:ext uri="{9D8B030D-6E8A-4147-A177-3AD203B41FA5}">
                          <a16:colId xmlns:a16="http://schemas.microsoft.com/office/drawing/2014/main" val="29373825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t="-8065" r="-1231933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8117" t="-806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1425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6645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2877505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(2)</a:t>
                          </a:r>
                        </a:p>
                        <a:p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(3)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/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(4)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(5)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(6)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2877505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(2)</a:t>
                          </a:r>
                        </a:p>
                        <a:p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(3)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(4)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(5)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(6)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53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6528970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6528970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have Esquerda 2">
            <a:extLst>
              <a:ext uri="{FF2B5EF4-FFF2-40B4-BE49-F238E27FC236}">
                <a16:creationId xmlns:a16="http://schemas.microsoft.com/office/drawing/2014/main" id="{F6B95364-9E7A-3B73-B0C5-AF811F5D89F4}"/>
              </a:ext>
            </a:extLst>
          </p:cNvPr>
          <p:cNvSpPr/>
          <p:nvPr/>
        </p:nvSpPr>
        <p:spPr>
          <a:xfrm>
            <a:off x="4508500" y="1223571"/>
            <a:ext cx="801574" cy="11358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58BF64-96F4-5248-FBA9-D63076D5775E}"/>
              </a:ext>
            </a:extLst>
          </p:cNvPr>
          <p:cNvSpPr txBox="1"/>
          <p:nvPr/>
        </p:nvSpPr>
        <p:spPr>
          <a:xfrm>
            <a:off x="1930400" y="1371600"/>
            <a:ext cx="24511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Maximiza o retorno dos investimentos dos projetos selecionados</a:t>
            </a:r>
          </a:p>
        </p:txBody>
      </p:sp>
    </p:spTree>
    <p:extLst>
      <p:ext uri="{BB962C8B-B14F-4D97-AF65-F5344CB8AC3E}">
        <p14:creationId xmlns:p14="http://schemas.microsoft.com/office/powerpoint/2010/main" val="10937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891089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891089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have Esquerda 2">
            <a:extLst>
              <a:ext uri="{FF2B5EF4-FFF2-40B4-BE49-F238E27FC236}">
                <a16:creationId xmlns:a16="http://schemas.microsoft.com/office/drawing/2014/main" id="{F6B95364-9E7A-3B73-B0C5-AF811F5D89F4}"/>
              </a:ext>
            </a:extLst>
          </p:cNvPr>
          <p:cNvSpPr/>
          <p:nvPr/>
        </p:nvSpPr>
        <p:spPr>
          <a:xfrm>
            <a:off x="4569648" y="2404535"/>
            <a:ext cx="650052" cy="9233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58BF64-96F4-5248-FBA9-D63076D5775E}"/>
              </a:ext>
            </a:extLst>
          </p:cNvPr>
          <p:cNvSpPr txBox="1"/>
          <p:nvPr/>
        </p:nvSpPr>
        <p:spPr>
          <a:xfrm>
            <a:off x="1953448" y="2404535"/>
            <a:ext cx="24511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Restringe a seleção dos projetos ao budget disponível.</a:t>
            </a:r>
          </a:p>
        </p:txBody>
      </p:sp>
    </p:spTree>
    <p:extLst>
      <p:ext uri="{BB962C8B-B14F-4D97-AF65-F5344CB8AC3E}">
        <p14:creationId xmlns:p14="http://schemas.microsoft.com/office/powerpoint/2010/main" val="43177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273742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273742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have Esquerda 2">
            <a:extLst>
              <a:ext uri="{FF2B5EF4-FFF2-40B4-BE49-F238E27FC236}">
                <a16:creationId xmlns:a16="http://schemas.microsoft.com/office/drawing/2014/main" id="{F6B95364-9E7A-3B73-B0C5-AF811F5D89F4}"/>
              </a:ext>
            </a:extLst>
          </p:cNvPr>
          <p:cNvSpPr/>
          <p:nvPr/>
        </p:nvSpPr>
        <p:spPr>
          <a:xfrm>
            <a:off x="4328348" y="3429000"/>
            <a:ext cx="980252" cy="12027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58BF64-96F4-5248-FBA9-D63076D5775E}"/>
              </a:ext>
            </a:extLst>
          </p:cNvPr>
          <p:cNvSpPr txBox="1"/>
          <p:nvPr/>
        </p:nvSpPr>
        <p:spPr>
          <a:xfrm>
            <a:off x="1289857" y="3708377"/>
            <a:ext cx="24511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Se o investimento 1 for selecionado, então o investimento 5 não deve ser selecionado.</a:t>
            </a:r>
          </a:p>
        </p:txBody>
      </p:sp>
    </p:spTree>
    <p:extLst>
      <p:ext uri="{BB962C8B-B14F-4D97-AF65-F5344CB8AC3E}">
        <p14:creationId xmlns:p14="http://schemas.microsoft.com/office/powerpoint/2010/main" val="47331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131926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131926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have Esquerda 2">
            <a:extLst>
              <a:ext uri="{FF2B5EF4-FFF2-40B4-BE49-F238E27FC236}">
                <a16:creationId xmlns:a16="http://schemas.microsoft.com/office/drawing/2014/main" id="{F6B95364-9E7A-3B73-B0C5-AF811F5D89F4}"/>
              </a:ext>
            </a:extLst>
          </p:cNvPr>
          <p:cNvSpPr/>
          <p:nvPr/>
        </p:nvSpPr>
        <p:spPr>
          <a:xfrm>
            <a:off x="4722048" y="4673600"/>
            <a:ext cx="751652" cy="823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58BF64-96F4-5248-FBA9-D63076D5775E}"/>
              </a:ext>
            </a:extLst>
          </p:cNvPr>
          <p:cNvSpPr txBox="1"/>
          <p:nvPr/>
        </p:nvSpPr>
        <p:spPr>
          <a:xfrm>
            <a:off x="2029648" y="4485314"/>
            <a:ext cx="24511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0" dirty="0">
                <a:solidFill>
                  <a:schemeClr val="tx1"/>
                </a:solidFill>
                <a:effectLst/>
              </a:rPr>
              <a:t>Se o investimento 2 for selecionado, então o investimento 4 também deve ser selecionado.</a:t>
            </a:r>
          </a:p>
        </p:txBody>
      </p:sp>
    </p:spTree>
    <p:extLst>
      <p:ext uri="{BB962C8B-B14F-4D97-AF65-F5344CB8AC3E}">
        <p14:creationId xmlns:p14="http://schemas.microsoft.com/office/powerpoint/2010/main" val="32750057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1536</Words>
  <Application>Microsoft Office PowerPoint</Application>
  <PresentationFormat>Widescreen</PresentationFormat>
  <Paragraphs>369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Cassiano da Silva Tavares</dc:creator>
  <cp:lastModifiedBy>Cassiano da Silva Tavares</cp:lastModifiedBy>
  <cp:revision>21</cp:revision>
  <dcterms:created xsi:type="dcterms:W3CDTF">2021-02-17T18:05:43Z</dcterms:created>
  <dcterms:modified xsi:type="dcterms:W3CDTF">2023-02-02T04:07:47Z</dcterms:modified>
</cp:coreProperties>
</file>